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5"/>
  </p:notesMasterIdLst>
  <p:sldIdLst>
    <p:sldId id="257" r:id="rId2"/>
    <p:sldId id="287" r:id="rId3"/>
    <p:sldId id="280" r:id="rId4"/>
    <p:sldId id="285" r:id="rId5"/>
    <p:sldId id="283" r:id="rId6"/>
    <p:sldId id="284" r:id="rId7"/>
    <p:sldId id="286" r:id="rId8"/>
    <p:sldId id="289" r:id="rId9"/>
    <p:sldId id="290" r:id="rId10"/>
    <p:sldId id="292" r:id="rId11"/>
    <p:sldId id="282" r:id="rId12"/>
    <p:sldId id="293" r:id="rId13"/>
    <p:sldId id="291" r:id="rId14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19" autoAdjust="0"/>
    <p:restoredTop sz="50808" autoAdjust="0"/>
  </p:normalViewPr>
  <p:slideViewPr>
    <p:cSldViewPr>
      <p:cViewPr varScale="1">
        <p:scale>
          <a:sx n="35" d="100"/>
          <a:sy n="35" d="100"/>
        </p:scale>
        <p:origin x="1488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2946" y="7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83660-C91C-4A89-8E45-0FF5AA93512A}" type="datetimeFigureOut">
              <a:rPr lang="en-NZ" smtClean="0"/>
              <a:pPr/>
              <a:t>24/05/2022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E9D91-B571-40A5-9D2E-52DFBC831366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85370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E9D91-B571-40A5-9D2E-52DFBC831366}" type="slidenum">
              <a:rPr lang="en-NZ" smtClean="0"/>
              <a:pPr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442549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39775"/>
            <a:ext cx="4486275" cy="3365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3577" y="4466980"/>
            <a:ext cx="5388610" cy="4659360"/>
          </a:xfrm>
        </p:spPr>
        <p:txBody>
          <a:bodyPr>
            <a:no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E9D91-B571-40A5-9D2E-52DFBC831366}" type="slidenum">
              <a:rPr lang="en-NZ" smtClean="0"/>
              <a:pPr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78841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1238" y="349250"/>
            <a:ext cx="2171700" cy="1628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3577" y="2446880"/>
            <a:ext cx="5388610" cy="6679459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E9D91-B571-40A5-9D2E-52DFBC831366}" type="slidenum">
              <a:rPr lang="en-NZ" smtClean="0"/>
              <a:pPr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241232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E9D91-B571-40A5-9D2E-52DFBC831366}" type="slidenum">
              <a:rPr lang="en-NZ" smtClean="0"/>
              <a:pPr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869298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E9D91-B571-40A5-9D2E-52DFBC831366}" type="slidenum">
              <a:rPr lang="en-NZ" smtClean="0"/>
              <a:pPr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35842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E9D91-B571-40A5-9D2E-52DFBC831366}" type="slidenum">
              <a:rPr lang="en-NZ" smtClean="0"/>
              <a:pPr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94658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55738" y="504825"/>
            <a:ext cx="3241675" cy="243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3577" y="3223842"/>
            <a:ext cx="5388610" cy="5902498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E9D91-B571-40A5-9D2E-52DFBC831366}" type="slidenum">
              <a:rPr lang="en-NZ" smtClean="0"/>
              <a:pPr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77774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E9D91-B571-40A5-9D2E-52DFBC831366}" type="slidenum">
              <a:rPr lang="en-NZ" smtClean="0"/>
              <a:pPr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22126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738188"/>
            <a:ext cx="3163887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350" y="3301538"/>
            <a:ext cx="5388610" cy="5827210"/>
          </a:xfrm>
        </p:spPr>
        <p:txBody>
          <a:bodyPr>
            <a:no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E9D91-B571-40A5-9D2E-52DFBC831366}" type="slidenum">
              <a:rPr lang="en-NZ" smtClean="0"/>
              <a:pPr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49183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E9D91-B571-40A5-9D2E-52DFBC831366}" type="slidenum">
              <a:rPr lang="en-NZ" smtClean="0"/>
              <a:pPr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5691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E9D91-B571-40A5-9D2E-52DFBC831366}" type="slidenum">
              <a:rPr lang="en-NZ" smtClean="0"/>
              <a:pPr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63647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11697" y="252636"/>
            <a:ext cx="2687042" cy="2016224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56002" y="2412876"/>
            <a:ext cx="6082310" cy="6713463"/>
          </a:xfrm>
        </p:spPr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E9D91-B571-40A5-9D2E-52DFBC831366}" type="slidenum">
              <a:rPr lang="en-NZ" smtClean="0"/>
              <a:pPr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89676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E9D91-B571-40A5-9D2E-52DFBC831366}" type="slidenum">
              <a:rPr lang="en-NZ" smtClean="0"/>
              <a:pPr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97260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4800">
                <a:ln>
                  <a:noFill/>
                </a:ln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C9F8-9624-4676-969D-845CAC4F8EC0}" type="datetimeFigureOut">
              <a:rPr lang="en-NZ" smtClean="0"/>
              <a:pPr/>
              <a:t>24/05/2022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A35E6-3A10-4F50-8ED6-BF5B674A243D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C9F8-9624-4676-969D-845CAC4F8EC0}" type="datetimeFigureOut">
              <a:rPr lang="en-NZ" smtClean="0"/>
              <a:pPr/>
              <a:t>24/05/2022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A35E6-3A10-4F50-8ED6-BF5B674A243D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C9F8-9624-4676-969D-845CAC4F8EC0}" type="datetimeFigureOut">
              <a:rPr lang="en-NZ" smtClean="0"/>
              <a:pPr/>
              <a:t>24/05/2022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A35E6-3A10-4F50-8ED6-BF5B674A243D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20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800" b="0">
                <a:solidFill>
                  <a:schemeClr val="tx1">
                    <a:tint val="75000"/>
                  </a:schemeClr>
                </a:solidFill>
                <a:latin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 dirty="0"/>
          </a:p>
        </p:txBody>
      </p:sp>
      <p:sp>
        <p:nvSpPr>
          <p:cNvPr id="26628" name="AutoShape 4" descr="data:image/jpeg;base64,/9j/4AAQSkZJRgABAQAAAQABAAD/2wCEAAkGBhQREBAPEBAQEBUVEhgUFxAQEhIYEQ8WFxEVFBUWFxcXGyceGBsjGRUUHy8gIycpLCwsFR4xNTAqNSYrLCkBCQoKDgwOFw8PFyokFiQqNTUpNS81NTUvNTUpNTUtKjU1KyoqKjIpNSkpKTU1KTU1LzAuKjUpKS0pLC8yLCksMv/AABEIAJ8BPgMBIgACEQEDEQH/xAAcAAEAAgIDAQAAAAAAAAAAAAAABgcEBQECCAP/xABHEAABAwIDBAUGCA4CAwEAAAABAAIDBBEFBhIHITFBEyJRYXEyUoGRodEUFjVUkrGy0hcjM0JTYnJ0goSTs8HwFTQYZXMI/8QAGAEBAQEBAQAAAAAAAAAAAAAAAAEEAwX/xAAkEQEAAgIBAwMFAAAAAAAAAAAAAQIDEQQSIUEFcZEUMUJRYf/aAAwDAQACEQMRAD8AvFERAREQEREBERAREQEREBERAREQEREBERAREQEREBERAREQEREBERAREQEREBERAREQEREBERAREQEREBERAREQEREBERAREQEREBERAREQEREBERAREQEREBERAREQEREBERAREQEREBERAREQF0mmDGue4hrWgkuPAAC5K7qvttGY/g2HmBjrSVB6MW4hg3yH1WH8SDajarhnz6P6Mn3VIMKxaKpibPTyNljdez28DY2PFeSWUzix0gaS1lg5wG5mq4bc99lbGwfM2l82HvO5342K/nAddo8RY+hF0upYuIYnFAwyTysiYPzpHAD281krzJtKzLJWV8+tx6OJ7o44/wA1gabE27SRe6IuSq2yYax2kTvk/WjjJb6zZbbCdoFDU2ENXEXH8x50u8LOtf0Kp8pbFjWUsVVJViISN1NZGwPsL26xJ47uAXXHdhNVEC6mljqQB5O9knovuJRV5YjicdPE+eZ4ZGwXc83sB27lHfwqYZ8+j+jJ91a/NUDmZdkZIC1zaRjXNdxBGkEFUHgWF/CamCmDgzpZAzWRfTfnZB6MG1TDPn0X0ZPurf4XjMNSzpKeaOZvbG4G3j2elUti2weeKJ8kVTHMWtLujLC0uAFyAeF/FQXK2Y5aCpjqInFtnAPZfqyMv1muHPmiPTmO5kp6JrX1UzYWudpaXBx1G17bgVjYLnajrJDFS1DJnhuotaHAgXtfeAoHt4mD6KieODpdQ8DHcfWo1sH+UZf3d322oq4MZzzR0kvQ1NSyJ+kO0uDybG9juB7CsH8KuGfPY/oyfdVTbcvlX+Wj+09Y2RNmDsTgknbUiHTIY9JYXX6oN7370F1UO0XD5nBkdbCSdwDiW3+kAFIwV5fzzkOXC5I2yvZKyQHRI0EXI4gg8DYhWTsLzTJMyahmc5/RND43ONy1hOksvzAPDxQTfFs/UNLK6CoqmRSNAJYQ8kXFxwCxPwqYZ89j+jJ91U1tj+WKj9iP+2Fk5K2TuxKlFU2qbF13M0FhPkm17oLc/Cphnz6P6Mn3VvcGxyGri6amkErNRbqANrjiN4VSf+Pknz5n9I+9WPkPKpw6kFK6US2kc/WG28q263oREjREQEREBERAREQEREBERAREQEREBERBwV5u2tZj+F4lI1pvHAOhb2Eg9d30r+pXnnrMIoqCoqPzg3Swdsjuq32m/oXllzrkk7yTck/nE7zfxRYXfs+yG2TA52SAB9Y0vBPFtvyPtF/Sqfw6tloatkoBbJBLvbzu02c0+IuPSpfT7a66NjY2MpmtY0NaBGdwAsBx7lDcbxd1VUSVMjWNfIbuEYs29rE27+KD1dhWIsqIIqiM3bIwPae4i/8AvgqB2q5GlpaqWqYxz6eV5eJGi4ic7e5rrcN9yD3qYbCcza4ZcPeetEekjvzjcesPQ77Sn1FmilqJp6QSMMsTzG+GSwcbcwD5TfBEecMu52q6H/rTuay9zE7rRH+E8PEK1Mp7co5nNiroxTuNh07CTDf9YHezx3hb7MGyGgqtTmxGmefz4Nwv3s8kqgsx4KaOqnpHPbIYn6dbeDha43cjY7wivRW0x4OEVpBBBivccCNQXnHAsU+DVMFSGh/RSB+gmwdY8L8lblBXPlylKZCSWxvjBPNrZAG+zd6FVuUKJk1fSQyt1sfM1rmng4E7wgnWK7eJ5YnxxUscLnNLekMjnFtxY2FhvUEytlyWvqY6eJpN3Avfbqxsv1nOPLn6V6CGynDPmUfhd9vrUhwvBYKZnR08McLeyNoF/HtRFZ7eIQyiomDg2XSPAR2H1KNbB/lGX92d9tqlP/6A/wCpSf8A3P2FFtg/yjL+7u+21FfDbl8q/wAtH9p6xMj7T34ZA+BlMyYOk6TU55BHVAtYDuWXty+Vf5aP7T1u9kOS6Stop31VOyV4nLA8lwc1uhpsCDu3koIPnLO8+KyxmRjWBnVjhjud7iLm53uJ3K19jeRpaKOWpqWmOWYBoiPlRsBv1uwk8uVlVGfsouwysMILjG4a4nniW34E+c07rq3NjWcnVdM6mmeXTQW6zj1pIz5JPaQd1/BBWm2T5YqP2I/7YXTKu1Oow6n+CwxU7m63PvIH6ru3ng4Lvtk+WKj9iP8AthT3Y7lumnw0ST00MrumkGt7AXEAiwuUEX/D5W/oaT1SfeVvZHx19bQQVcoY18gJIjvpFnlu6/gu3xIofmVN/TatrRUTIWNiiY2NjeDGCzW777giPuiIgIiICIiAiIgIiICIiAiIgIiICIiCodtbaqqkgpKamqJY4/xj3MjcWOeR1QDzs2/r7li7G8iPbNPU1lM5ga0RxsnZxLt7nAO7BYX71dCIML/hIPm8H9JnuUX2j5JZVYfK2CFjZWfjI+jY0OcW8W7hzFwpqiDzTlDC6+hrIKptDVWa6zgIn9aN2549R9ikGf8AZnWuq5q+mZ0zJX9IBGdM0VwNxad9x3K9kQeZv+SxmMdFqxJo4W0yk+u1/avrgGy+vrZAXxPgYTd89RcHfxIaes5y9JoghuaMtiDA56Gljc/TBoa1ou951Ak2HEk3Kp/JeVKyPEKKSSjqGNbO0uc6NwDRfiSvSaIOAuURBWm3DCZqimpWwQyTETEkRtLiBo4myjmxfL9TBXyvnppommnIDpGEAnUN1yruRBRe2PLtTPiXSQU08regYNcbCW3BdcXCl+xLC5aeinZPDJC41BIbI0tJGhouLqxVwggm1/KTq2i1wsL5oHa2taOs9p3PaPRv9Cq3ItBXUFdDUfAqrRfRIOidvjduPLluPoXo5EFAbVstVU+KTSw0s8jCyOz2RuLT+LHNaCiwvFoW9HDFiETbk6YxK1tzxNgvTy4Qeaeixr/2nrm96t/ZE2qFFJ8O6fpPhDrfCNWvTpba2rfa91NrrkIOUREBERAREQEREBERAREQEREBERAREQEREBERAQosevpTJG6NrzGXC2ocQOaDR1uPzSPdHRx69Js6U+TfsF9y1E+OVtO4dLz5PaNJ8CFNKOjbExsbAAAOH+T3rDzHTh9NMHW3NLgewjeFRzgeNNqY9QGlw3Ob2Hu7lslCMh36WXs0C/jfcpdiVX0UUknmtJ9PL2qDV45mcQu6KNvSSebybfhfv7l1ipK14D3VDIj+jawEDuJWgyjT9LVGR+8tBeb+cTYfX7FPkEXGZJaeURVbBY8JWcx225qTRyBwDmkEEXBHAhaLOdGH05fbfGQQe47isbI1eXRvhJvoII8Dy9f1oNrjOMiANAaZJHbmRji7vPco/WVmIW6QsLBxswNNvEcVJKbCg2aSdztb3bmkj8m3zR71nFBFMBzgXvEU4HWNmyDdv7HD/KlarjMNOGVjwzd1muAHImx+tWKzgPBWRoc45jdRwsexrXuc/TZ17WsSTuUNO0isd5MUY8I3lSLNVpK/D4XEaQXSu1EWsOF794UpiDLdXR/Db/CzWi17Tq2oexiyYOPhpN8XVae/f37K3pcy4jNJGzS9jXPALmw20i+83I7FZzBuHPvXC7BdKVmv3nbFyuRXNMdOOKxH6coiLoyCIiAiIgIiICIiAiIgIiICIiAiIgIiICIiAiLglByo3mevL7UcA1vf5VuDG955cl1xfNTdXQwPaCdzpneRH4dpXbCsRpIGm0wc5290jrlzz7u5BscCwYU0em93He53aewdwXXM7b0k1vNv7QseuzbA1jix4e63VaAd55LOo2mWmaJbEvj61hu6wQRnIR/GTD9UfWpqq/wxxoqzTLuabtJ5FpPVd7FP2uuLjf39qsjW5ldaknv5n+Qo7kMHpJjy0AenUszOuJgMFO03c4guA5AcPWVm5Uwkww3eLPedRHNotuB/3mg3ixcRxBkMbpHmwHLm49gXwxbHI6dt3m7uTB5TvctBS4jDM8T1czCR5EAuWR+O7eVB9MDwV00prKgWu7U1h9hPcFKytX8aKb9M31H3L44TjZqJ5Qz8kxoANt7nE8UGnzbkmSsnEzZmMAYGhrge253hRSuypW0Q6VjnFo3l8D3bu8t42VurqW34rhbBWe/l6mD1XNirFJiJpHiYQPJee3SvbTVJBc7cyXhqPY7v71PgqXzPTCmxCQRbtL2vaByJs6w9KuWnfdjSebQfWLqYbTO628OvqvHx06M2KNVvG9PoiItDxhERAREQEREBERAREQEREBERAREQEREBERAWJieHCdnRuc5oJudBsT3HuWWiCOfEaHz5fWPcnxGh86T1j3KRogjnxGh86T1j3KQxssABwAt6l2RBiYjhUc7dMrQ7sPBzfArWR5bkYNMVXMxvmkA28Ct8iDUYflmKJ3SHVK/jrkNzftAW2XKII/PkyJ7nPc+Ukm5JcPcunxGh86T1j3KRogjnxGh86T1j3LZ4RgrKYODC46jclx37hZbBdJHWBPHuHNB2KxcQxFkEbpZXBrWi9z9Xio/LmWrku2noJBy1zkNHq4rC+JtRVvEmIVFwN4hi8ken/SuU3n8YbsfFrE7zXiI+Z+IR/A6B+I4g6pc0iMSa3E8LDyGeO4K12hY1BhzIIxFEwMaOAH+71lBXHToj+pzeX9ReNRqlY1ECIi6MQiIgIiICIiAiIgIiICIiAiIgIiICIiAiIgIiICIiAiIgIiICIiAiIgLghcog4sllyiAiIgIiICIiAiIgIiICIiAiIgIiICIiAiIgIiICIiAiIgIiICIiAiIgIiICIiAiIgIiICIiAiIgIiICIiAiIgIiIP/Z"/>
          <p:cNvSpPr>
            <a:spLocks noChangeAspect="1" noChangeArrowheads="1"/>
          </p:cNvSpPr>
          <p:nvPr userDrawn="1"/>
        </p:nvSpPr>
        <p:spPr bwMode="auto">
          <a:xfrm>
            <a:off x="63500" y="-733425"/>
            <a:ext cx="3028950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>
              <a:solidFill>
                <a:prstClr val="black"/>
              </a:solidFill>
            </a:endParaRPr>
          </a:p>
        </p:txBody>
      </p:sp>
      <p:pic>
        <p:nvPicPr>
          <p:cNvPr id="26630" name="Picture 6" descr="http://www.heartfoundation.org.nz/uploads/aspire%202025%20logo2.jpg"/>
          <p:cNvPicPr>
            <a:picLocks noChangeAspect="1" noChangeArrowheads="1"/>
          </p:cNvPicPr>
          <p:nvPr userDrawn="1"/>
        </p:nvPicPr>
        <p:blipFill>
          <a:blip r:embed="rId2" cstate="print"/>
          <a:srcRect l="20192" t="19231" r="23557" b="17307"/>
          <a:stretch>
            <a:fillRect/>
          </a:stretch>
        </p:blipFill>
        <p:spPr bwMode="auto">
          <a:xfrm>
            <a:off x="7643802" y="0"/>
            <a:ext cx="1500198" cy="846266"/>
          </a:xfrm>
          <a:prstGeom prst="rect">
            <a:avLst/>
          </a:prstGeom>
          <a:noFill/>
        </p:spPr>
      </p:pic>
      <p:pic>
        <p:nvPicPr>
          <p:cNvPr id="11" name="Picture 10" descr="University of Otago logo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5929330"/>
            <a:ext cx="1524743" cy="76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http://www.whakauae.co.nz/media/layout/about/header.jpg"/>
          <p:cNvPicPr/>
          <p:nvPr userDrawn="1"/>
        </p:nvPicPr>
        <p:blipFill>
          <a:blip r:embed="rId2" cstate="print"/>
          <a:srcRect r="77803" b="23163"/>
          <a:stretch>
            <a:fillRect/>
          </a:stretch>
        </p:blipFill>
        <p:spPr bwMode="auto">
          <a:xfrm>
            <a:off x="4286248" y="5715016"/>
            <a:ext cx="1548493" cy="9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logo" descr="The University of Auckland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6072206"/>
            <a:ext cx="1299111" cy="510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0" y="0"/>
            <a:ext cx="439737" cy="6858000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rect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17562"/>
          </a:xfrm>
        </p:spPr>
        <p:txBody>
          <a:bodyPr/>
          <a:lstStyle>
            <a:lvl1pPr>
              <a:defRPr sz="36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7620000" cy="5132040"/>
          </a:xfrm>
        </p:spPr>
        <p:txBody>
          <a:bodyPr/>
          <a:lstStyle>
            <a:lvl1pPr>
              <a:buClr>
                <a:srgbClr val="002060"/>
              </a:buClr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buClr>
                <a:srgbClr val="002060"/>
              </a:buClr>
              <a:defRPr sz="22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buClr>
                <a:srgbClr val="002060"/>
              </a:buClr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C9F8-9624-4676-969D-845CAC4F8EC0}" type="datetimeFigureOut">
              <a:rPr lang="en-NZ" smtClean="0"/>
              <a:pPr/>
              <a:t>24/05/2022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A35E6-3A10-4F50-8ED6-BF5B674A243D}" type="slidenum">
              <a:rPr lang="en-NZ" smtClean="0"/>
              <a:pPr/>
              <a:t>‹#›</a:t>
            </a:fld>
            <a:endParaRPr lang="en-NZ"/>
          </a:p>
        </p:txBody>
      </p:sp>
      <p:pic>
        <p:nvPicPr>
          <p:cNvPr id="7" name="Picture 6" descr="http://www.heartfoundation.org.nz/uploads/aspire%202025%20logo2.jpg"/>
          <p:cNvPicPr>
            <a:picLocks noChangeAspect="1" noChangeArrowheads="1"/>
          </p:cNvPicPr>
          <p:nvPr userDrawn="1"/>
        </p:nvPicPr>
        <p:blipFill>
          <a:blip r:embed="rId2" cstate="print"/>
          <a:srcRect l="20192" t="19231" r="23557" b="17307"/>
          <a:stretch>
            <a:fillRect/>
          </a:stretch>
        </p:blipFill>
        <p:spPr bwMode="auto">
          <a:xfrm>
            <a:off x="251520" y="6210079"/>
            <a:ext cx="1440160" cy="6479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C9F8-9624-4676-969D-845CAC4F8EC0}" type="datetimeFigureOut">
              <a:rPr lang="en-NZ" smtClean="0"/>
              <a:pPr/>
              <a:t>24/05/2022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A35E6-3A10-4F50-8ED6-BF5B674A243D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C9F8-9624-4676-969D-845CAC4F8EC0}" type="datetimeFigureOut">
              <a:rPr lang="en-NZ" smtClean="0"/>
              <a:pPr/>
              <a:t>24/05/2022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A35E6-3A10-4F50-8ED6-BF5B674A243D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C9F8-9624-4676-969D-845CAC4F8EC0}" type="datetimeFigureOut">
              <a:rPr lang="en-NZ" smtClean="0"/>
              <a:pPr/>
              <a:t>24/05/2022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A35E6-3A10-4F50-8ED6-BF5B674A243D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C9F8-9624-4676-969D-845CAC4F8EC0}" type="datetimeFigureOut">
              <a:rPr lang="en-NZ" smtClean="0"/>
              <a:pPr/>
              <a:t>24/05/2022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A35E6-3A10-4F50-8ED6-BF5B674A243D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C9F8-9624-4676-969D-845CAC4F8EC0}" type="datetimeFigureOut">
              <a:rPr lang="en-NZ" smtClean="0"/>
              <a:pPr/>
              <a:t>24/05/2022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A35E6-3A10-4F50-8ED6-BF5B674A243D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C9F8-9624-4676-969D-845CAC4F8EC0}" type="datetimeFigureOut">
              <a:rPr lang="en-NZ" smtClean="0"/>
              <a:pPr/>
              <a:t>24/05/2022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A35E6-3A10-4F50-8ED6-BF5B674A243D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C9F8-9624-4676-969D-845CAC4F8EC0}" type="datetimeFigureOut">
              <a:rPr lang="en-NZ" smtClean="0"/>
              <a:pPr/>
              <a:t>24/05/2022</a:t>
            </a:fld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2A35E6-3A10-4F50-8ED6-BF5B674A243D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62A35E6-3A10-4F50-8ED6-BF5B674A243D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D14C9F8-9624-4676-969D-845CAC4F8EC0}" type="datetimeFigureOut">
              <a:rPr lang="en-NZ" smtClean="0"/>
              <a:pPr/>
              <a:t>24/05/2022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11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92681"/>
            <a:ext cx="8532440" cy="984742"/>
          </a:xfrm>
        </p:spPr>
        <p:txBody>
          <a:bodyPr>
            <a:noAutofit/>
          </a:bodyPr>
          <a:lstStyle/>
          <a:p>
            <a:pPr algn="ctr"/>
            <a:r>
              <a:rPr lang="en-NZ" sz="1200" dirty="0">
                <a:solidFill>
                  <a:srgbClr val="000000"/>
                </a:solidFill>
                <a:latin typeface="Tahoma"/>
              </a:rPr>
              <a:t/>
            </a:r>
            <a:br>
              <a:rPr lang="en-NZ" sz="1200" dirty="0">
                <a:solidFill>
                  <a:srgbClr val="000000"/>
                </a:solidFill>
                <a:latin typeface="Tahoma"/>
              </a:rPr>
            </a:br>
            <a:r>
              <a:rPr lang="en-NZ" sz="1200" dirty="0">
                <a:latin typeface="Tahoma"/>
              </a:rPr>
              <a:t/>
            </a:r>
            <a:br>
              <a:rPr lang="en-NZ" sz="1200" dirty="0">
                <a:latin typeface="Tahoma"/>
              </a:rPr>
            </a:br>
            <a:r>
              <a:rPr lang="en-US" sz="1200" dirty="0">
                <a:latin typeface="Tahoma"/>
              </a:rPr>
              <a:t> </a:t>
            </a:r>
            <a:r>
              <a:rPr lang="en-US" sz="3200" dirty="0" smtClean="0">
                <a:solidFill>
                  <a:srgbClr val="2E5796"/>
                </a:solidFill>
                <a:latin typeface="Tahoma"/>
              </a:rPr>
              <a:t>The impact of an increase in excise tax on the retail price of tobacco in New Zealand</a:t>
            </a:r>
            <a:endParaRPr lang="en-NZ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9030" y="4680704"/>
            <a:ext cx="8424936" cy="576064"/>
          </a:xfrm>
        </p:spPr>
        <p:txBody>
          <a:bodyPr>
            <a:noAutofit/>
          </a:bodyPr>
          <a:lstStyle/>
          <a:p>
            <a:pPr algn="ctr"/>
            <a:r>
              <a:rPr lang="en-NZ" sz="23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Louise Marsh</a:t>
            </a:r>
            <a:r>
              <a:rPr lang="en-NZ" sz="23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, Claire Cameron, Robin </a:t>
            </a:r>
            <a:r>
              <a:rPr lang="en-NZ" sz="23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Quigg</a:t>
            </a:r>
            <a:r>
              <a:rPr lang="en-NZ" sz="23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, Janet Hoek,</a:t>
            </a:r>
          </a:p>
          <a:p>
            <a:pPr algn="ctr"/>
            <a:r>
              <a:rPr lang="en-NZ" sz="23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Crile </a:t>
            </a:r>
            <a:r>
              <a:rPr lang="en-NZ" sz="23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Doscher</a:t>
            </a:r>
            <a:r>
              <a:rPr lang="en-NZ" sz="23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, Rob McGee and Trudy Sullivan</a:t>
            </a:r>
          </a:p>
          <a:p>
            <a:endParaRPr lang="en-NZ" sz="23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19" y="1574825"/>
            <a:ext cx="6713801" cy="2880320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019" y="5877272"/>
            <a:ext cx="9144000" cy="98072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10" name="Picture 9" descr="OUNZ 2008 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1620" y="5877272"/>
            <a:ext cx="612319" cy="91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CSNZ_MAORI_LOGO_CMYK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66795" y="5902640"/>
            <a:ext cx="1299660" cy="868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ooter Placeholder 12"/>
          <p:cNvSpPr txBox="1">
            <a:spLocks/>
          </p:cNvSpPr>
          <p:nvPr/>
        </p:nvSpPr>
        <p:spPr>
          <a:xfrm>
            <a:off x="1643939" y="5847481"/>
            <a:ext cx="5760367" cy="4650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NZ" sz="1400" b="1" dirty="0" smtClean="0">
                <a:solidFill>
                  <a:prstClr val="black"/>
                </a:solidFill>
              </a:rPr>
              <a:t>Cancer Society Social &amp; Behavioural Research Unit (SBRU)</a:t>
            </a:r>
          </a:p>
          <a:p>
            <a:pPr algn="ctr"/>
            <a:r>
              <a:rPr lang="en-NZ" sz="1400" i="1" dirty="0" err="1" smtClean="0">
                <a:solidFill>
                  <a:prstClr val="black"/>
                </a:solidFill>
              </a:rPr>
              <a:t>Te</a:t>
            </a:r>
            <a:r>
              <a:rPr lang="en-NZ" sz="1400" i="1" dirty="0" smtClean="0">
                <a:solidFill>
                  <a:prstClr val="black"/>
                </a:solidFill>
              </a:rPr>
              <a:t> </a:t>
            </a:r>
            <a:r>
              <a:rPr lang="en-NZ" sz="1400" i="1" dirty="0" err="1" smtClean="0">
                <a:solidFill>
                  <a:prstClr val="black"/>
                </a:solidFill>
              </a:rPr>
              <a:t>Hunga</a:t>
            </a:r>
            <a:r>
              <a:rPr lang="en-NZ" sz="1400" i="1" dirty="0" smtClean="0">
                <a:solidFill>
                  <a:prstClr val="black"/>
                </a:solidFill>
              </a:rPr>
              <a:t> </a:t>
            </a:r>
            <a:r>
              <a:rPr lang="en-NZ" sz="1400" i="1" dirty="0" err="1" smtClean="0">
                <a:solidFill>
                  <a:prstClr val="black"/>
                </a:solidFill>
              </a:rPr>
              <a:t>Rangahau</a:t>
            </a:r>
            <a:r>
              <a:rPr lang="en-NZ" sz="1400" i="1" dirty="0" smtClean="0">
                <a:solidFill>
                  <a:prstClr val="black"/>
                </a:solidFill>
              </a:rPr>
              <a:t> </a:t>
            </a:r>
            <a:r>
              <a:rPr lang="en-NZ" sz="1400" i="1" dirty="0" err="1" smtClean="0">
                <a:solidFill>
                  <a:prstClr val="black"/>
                </a:solidFill>
              </a:rPr>
              <a:t>Ārai</a:t>
            </a:r>
            <a:r>
              <a:rPr lang="en-NZ" sz="1400" i="1" dirty="0" smtClean="0">
                <a:solidFill>
                  <a:prstClr val="black"/>
                </a:solidFill>
              </a:rPr>
              <a:t> Mate </a:t>
            </a:r>
            <a:r>
              <a:rPr lang="en-NZ" sz="1400" i="1" dirty="0" err="1" smtClean="0">
                <a:solidFill>
                  <a:prstClr val="black"/>
                </a:solidFill>
              </a:rPr>
              <a:t>Pukupuku</a:t>
            </a:r>
            <a:endParaRPr lang="en-NZ" sz="1400" i="1" dirty="0" smtClean="0">
              <a:solidFill>
                <a:prstClr val="black"/>
              </a:solidFill>
            </a:endParaRPr>
          </a:p>
          <a:p>
            <a:pPr algn="ctr"/>
            <a:endParaRPr lang="en-NZ" sz="200" i="1" dirty="0" smtClean="0">
              <a:solidFill>
                <a:prstClr val="black"/>
              </a:solidFill>
            </a:endParaRPr>
          </a:p>
          <a:p>
            <a:pPr algn="ctr"/>
            <a:r>
              <a:rPr lang="en-NZ" sz="1200" b="1" i="1" dirty="0" smtClean="0">
                <a:solidFill>
                  <a:srgbClr val="FF0000"/>
                </a:solidFill>
              </a:rPr>
              <a:t>25 years of social &amp; behavioural research in cancer control</a:t>
            </a:r>
            <a:endParaRPr lang="en-NZ" sz="1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Implications: </a:t>
            </a:r>
            <a:r>
              <a:rPr lang="en-US" dirty="0" err="1" smtClean="0"/>
              <a:t>Regressiveness</a:t>
            </a:r>
            <a:r>
              <a:rPr lang="en-US" dirty="0" smtClean="0"/>
              <a:t> of 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Excise tax may inequitably burden smokers from low SES groups – health inequalities</a:t>
            </a:r>
          </a:p>
          <a:p>
            <a:endParaRPr lang="en-US" dirty="0" smtClean="0"/>
          </a:p>
          <a:p>
            <a:r>
              <a:rPr lang="en-NZ" dirty="0"/>
              <a:t>Māori</a:t>
            </a:r>
            <a:r>
              <a:rPr lang="en-US" dirty="0"/>
              <a:t> and Pacific Island </a:t>
            </a:r>
            <a:r>
              <a:rPr lang="en-US" dirty="0" smtClean="0"/>
              <a:t>smokers more responsive to tax increases</a:t>
            </a:r>
          </a:p>
          <a:p>
            <a:endParaRPr lang="en-US" dirty="0" smtClean="0"/>
          </a:p>
          <a:p>
            <a:r>
              <a:rPr lang="en-US" dirty="0" smtClean="0"/>
              <a:t>Hypothecation of taxes</a:t>
            </a:r>
          </a:p>
          <a:p>
            <a:endParaRPr lang="en-US" dirty="0" smtClean="0"/>
          </a:p>
          <a:p>
            <a:r>
              <a:rPr lang="en-US" dirty="0" smtClean="0"/>
              <a:t>Stimulate greater cessation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753570"/>
            <a:ext cx="2020329" cy="283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next?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268760"/>
            <a:ext cx="7620000" cy="513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rgbClr val="002060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rgbClr val="002060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rgbClr val="00206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Excise tax modification:</a:t>
            </a:r>
          </a:p>
          <a:p>
            <a:pPr lvl="1"/>
            <a:r>
              <a:rPr lang="en-US" dirty="0" smtClean="0"/>
              <a:t>Larger increases of at least 20%</a:t>
            </a:r>
          </a:p>
          <a:p>
            <a:pPr lvl="1"/>
            <a:r>
              <a:rPr lang="en-US" dirty="0" smtClean="0"/>
              <a:t>A large, one-off, surprise tax increase of 40%</a:t>
            </a:r>
          </a:p>
          <a:p>
            <a:pPr lvl="1"/>
            <a:endParaRPr lang="en-US" dirty="0"/>
          </a:p>
          <a:p>
            <a:r>
              <a:rPr lang="en-US" dirty="0" smtClean="0"/>
              <a:t>Additional policy measures</a:t>
            </a:r>
          </a:p>
          <a:p>
            <a:pPr lvl="1"/>
            <a:r>
              <a:rPr lang="en-US" dirty="0" smtClean="0"/>
              <a:t>Flat rate minimum price laws</a:t>
            </a:r>
          </a:p>
          <a:p>
            <a:pPr lvl="1"/>
            <a:r>
              <a:rPr lang="en-US" dirty="0" smtClean="0"/>
              <a:t>Mark up minimum price laws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Part of a comprehensive tobacco control </a:t>
            </a:r>
            <a:r>
              <a:rPr lang="en-US" dirty="0" err="1" smtClean="0"/>
              <a:t>programme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84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tax structure allows tobacco companies to shift tax increases between price partitions</a:t>
            </a:r>
          </a:p>
          <a:p>
            <a:endParaRPr lang="en-US" dirty="0"/>
          </a:p>
          <a:p>
            <a:r>
              <a:rPr lang="en-US" dirty="0" smtClean="0"/>
              <a:t>Policy makers need to consider modifications</a:t>
            </a:r>
          </a:p>
          <a:p>
            <a:endParaRPr lang="en-US" dirty="0"/>
          </a:p>
          <a:p>
            <a:r>
              <a:rPr lang="en-US" dirty="0" smtClean="0"/>
              <a:t>Policies to limit the current responses</a:t>
            </a:r>
          </a:p>
          <a:p>
            <a:endParaRPr lang="en-US" dirty="0"/>
          </a:p>
          <a:p>
            <a:r>
              <a:rPr lang="en-US" dirty="0" smtClean="0"/>
              <a:t>Excise tax is an important part of achieving the endgame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482481"/>
            <a:ext cx="3685032" cy="95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0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2739290"/>
          </a:xfrm>
        </p:spPr>
        <p:txBody>
          <a:bodyPr/>
          <a:lstStyle/>
          <a:p>
            <a:r>
              <a:rPr lang="en-US" dirty="0" smtClean="0"/>
              <a:t>Thank you</a:t>
            </a:r>
            <a:br>
              <a:rPr lang="en-US" dirty="0" smtClean="0"/>
            </a:br>
            <a:r>
              <a:rPr lang="en-NZ" sz="2800" dirty="0">
                <a:solidFill>
                  <a:schemeClr val="tx1"/>
                </a:solidFill>
              </a:rPr>
              <a:t>The researchers wish to thank the </a:t>
            </a:r>
            <a:r>
              <a:rPr lang="en-NZ" sz="2800" dirty="0" err="1">
                <a:solidFill>
                  <a:schemeClr val="tx1"/>
                </a:solidFill>
              </a:rPr>
              <a:t>Smokefree</a:t>
            </a:r>
            <a:r>
              <a:rPr lang="en-NZ" sz="2800" dirty="0">
                <a:solidFill>
                  <a:schemeClr val="tx1"/>
                </a:solidFill>
              </a:rPr>
              <a:t> Enforcement Officers </a:t>
            </a:r>
            <a:r>
              <a:rPr lang="en-NZ" sz="2800" dirty="0" smtClean="0">
                <a:solidFill>
                  <a:schemeClr val="tx1"/>
                </a:solidFill>
              </a:rPr>
              <a:t>and Cancer Society staff who </a:t>
            </a:r>
            <a:r>
              <a:rPr lang="en-NZ" sz="2800" dirty="0">
                <a:solidFill>
                  <a:schemeClr val="tx1"/>
                </a:solidFill>
              </a:rPr>
              <a:t>collected data for this </a:t>
            </a:r>
            <a:r>
              <a:rPr lang="en-NZ" sz="2800" dirty="0" smtClean="0">
                <a:solidFill>
                  <a:schemeClr val="tx1"/>
                </a:solidFill>
              </a:rPr>
              <a:t>study.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9463" y="1268760"/>
            <a:ext cx="8412977" cy="513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rgbClr val="002060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rgbClr val="002060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rgbClr val="00206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285016"/>
            <a:ext cx="7929914" cy="21517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Contact details: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Louise Marsh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Cancer Society Social and </a:t>
            </a:r>
            <a:r>
              <a:rPr lang="en-US" sz="2800" dirty="0" err="1" smtClean="0">
                <a:solidFill>
                  <a:schemeClr val="tx1"/>
                </a:solidFill>
              </a:rPr>
              <a:t>Behavioural</a:t>
            </a:r>
            <a:r>
              <a:rPr lang="en-US" sz="2800" dirty="0" smtClean="0">
                <a:solidFill>
                  <a:schemeClr val="tx1"/>
                </a:solidFill>
              </a:rPr>
              <a:t> Research Unit University of Otago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Louise.marsh@otago.ac.nz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025" y="5256768"/>
            <a:ext cx="928090" cy="1537717"/>
          </a:xfrm>
          <a:prstGeom prst="rect">
            <a:avLst/>
          </a:prstGeom>
        </p:spPr>
      </p:pic>
      <p:pic>
        <p:nvPicPr>
          <p:cNvPr id="8" name="Picture 7" descr="CSNZ_MAORI_LOGO_CMYK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52070" y="5707886"/>
            <a:ext cx="1878856" cy="1112508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63" y="5707885"/>
            <a:ext cx="2370587" cy="10820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680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Effectiveness of tax increases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7465640" cy="4752528"/>
          </a:xfrm>
        </p:spPr>
        <p:txBody>
          <a:bodyPr/>
          <a:lstStyle/>
          <a:p>
            <a:pPr marL="114300" indent="0">
              <a:buNone/>
            </a:pPr>
            <a:r>
              <a:rPr lang="en-US" dirty="0" smtClean="0"/>
              <a:t>Single most effective measure to reduce health burdens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348880"/>
            <a:ext cx="5469008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45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Effectiveness of tax increases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7787208" cy="5132040"/>
          </a:xfrm>
        </p:spPr>
        <p:txBody>
          <a:bodyPr/>
          <a:lstStyle/>
          <a:p>
            <a:r>
              <a:rPr lang="en-US" dirty="0" smtClean="0"/>
              <a:t>Demand elasticity</a:t>
            </a:r>
          </a:p>
          <a:p>
            <a:pPr lvl="1"/>
            <a:r>
              <a:rPr lang="en-US" dirty="0" smtClean="0"/>
              <a:t>Price increase of 10% would reduce consumption by 4%</a:t>
            </a:r>
          </a:p>
          <a:p>
            <a:pPr lvl="1"/>
            <a:r>
              <a:rPr lang="en-US" dirty="0" smtClean="0"/>
              <a:t>Young people are more price sensitive</a:t>
            </a:r>
          </a:p>
          <a:p>
            <a:r>
              <a:rPr lang="en-US" dirty="0" smtClean="0"/>
              <a:t>Industry tactics</a:t>
            </a:r>
          </a:p>
          <a:p>
            <a:pPr lvl="1"/>
            <a:r>
              <a:rPr lang="en-US" dirty="0" smtClean="0"/>
              <a:t>Over and under shifting taxes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287" y="4065963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39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Aims of the research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268760"/>
            <a:ext cx="7620000" cy="513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rgbClr val="002060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rgbClr val="002060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rgbClr val="00206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" lvl="1" indent="0">
              <a:buNone/>
            </a:pPr>
            <a:endParaRPr lang="en-US" dirty="0" smtClean="0"/>
          </a:p>
          <a:p>
            <a:pPr marL="868680" lvl="1" indent="-457200">
              <a:buFont typeface="+mj-lt"/>
              <a:buAutoNum type="arabicPeriod"/>
            </a:pPr>
            <a:r>
              <a:rPr lang="en-GB" sz="2400" dirty="0" smtClean="0"/>
              <a:t>Whether</a:t>
            </a:r>
            <a:r>
              <a:rPr lang="en-GB" sz="2400" dirty="0"/>
              <a:t>, on average, tobacco retailers charge British American Tobacco’s (BAT) Recommended Retail Price (RRP) for different brand </a:t>
            </a:r>
            <a:r>
              <a:rPr lang="en-GB" sz="2400" dirty="0" smtClean="0"/>
              <a:t>segments</a:t>
            </a:r>
          </a:p>
          <a:p>
            <a:pPr marL="868680" lvl="1" indent="-457200">
              <a:buFont typeface="+mj-lt"/>
              <a:buAutoNum type="arabicPeriod"/>
            </a:pPr>
            <a:endParaRPr lang="en-GB" sz="2400" dirty="0" smtClean="0"/>
          </a:p>
          <a:p>
            <a:pPr marL="868680" lvl="1" indent="-457200">
              <a:buFont typeface="+mj-lt"/>
              <a:buAutoNum type="arabicPeriod"/>
            </a:pPr>
            <a:r>
              <a:rPr lang="en-GB" sz="2400" dirty="0"/>
              <a:t>W</a:t>
            </a:r>
            <a:r>
              <a:rPr lang="en-GB" sz="2400" dirty="0" smtClean="0"/>
              <a:t>hether </a:t>
            </a:r>
            <a:r>
              <a:rPr lang="en-GB" sz="2400" dirty="0"/>
              <a:t>BAT applied the annual 10% tobacco excise tax increase differentially to budget, mainstream, premium and RYO brands over the period 2010 to 2014.</a:t>
            </a:r>
            <a:endParaRPr lang="en-US" sz="2400" dirty="0"/>
          </a:p>
          <a:p>
            <a:pPr marL="868680" lvl="1" indent="-457200">
              <a:buFont typeface="+mj-lt"/>
              <a:buAutoNum type="arabicPeriod"/>
            </a:pPr>
            <a:endParaRPr lang="en-GB" sz="2400" dirty="0" smtClean="0"/>
          </a:p>
          <a:p>
            <a:pPr marL="868680" lvl="1" indent="-457200">
              <a:buFont typeface="+mj-lt"/>
              <a:buAutoNum type="arabicPeriod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971237"/>
            <a:ext cx="2204864" cy="185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4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we do?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268760"/>
            <a:ext cx="7620000" cy="513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rgbClr val="002060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rgbClr val="002060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rgbClr val="00206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" lvl="1" indent="0">
              <a:buNone/>
            </a:pPr>
            <a:endParaRPr lang="en-US" dirty="0" smtClean="0"/>
          </a:p>
          <a:p>
            <a:pPr marL="868680" lvl="1" indent="-457200">
              <a:buFont typeface="+mj-lt"/>
              <a:buAutoNum type="arabicPeriod"/>
            </a:pPr>
            <a:endParaRPr lang="en-GB" sz="2400" dirty="0" smtClean="0"/>
          </a:p>
          <a:p>
            <a:pPr marL="868680" lvl="1" indent="-457200">
              <a:buFont typeface="+mj-lt"/>
              <a:buAutoNum type="arabicPeriod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was collected from a sample of retailers from 10 DHB’s</a:t>
            </a:r>
          </a:p>
          <a:p>
            <a:r>
              <a:rPr lang="en-US" dirty="0" smtClean="0"/>
              <a:t>Focused on 4 types of retailers:</a:t>
            </a:r>
          </a:p>
          <a:p>
            <a:pPr lvl="1"/>
            <a:r>
              <a:rPr lang="en-US" dirty="0" smtClean="0"/>
              <a:t>Convenience stores</a:t>
            </a:r>
          </a:p>
          <a:p>
            <a:pPr lvl="1"/>
            <a:r>
              <a:rPr lang="en-US" dirty="0" smtClean="0"/>
              <a:t>Supermarkets</a:t>
            </a:r>
          </a:p>
          <a:p>
            <a:pPr lvl="1"/>
            <a:r>
              <a:rPr lang="en-US" dirty="0" smtClean="0"/>
              <a:t>Service stations</a:t>
            </a:r>
          </a:p>
          <a:p>
            <a:pPr lvl="1"/>
            <a:r>
              <a:rPr lang="en-US" dirty="0" smtClean="0"/>
              <a:t>Liquor stores</a:t>
            </a:r>
          </a:p>
          <a:p>
            <a:r>
              <a:rPr lang="en-US" dirty="0" smtClean="0"/>
              <a:t>Proportional random sample</a:t>
            </a:r>
          </a:p>
          <a:p>
            <a:r>
              <a:rPr lang="en-US" dirty="0" smtClean="0"/>
              <a:t>Final sample 711 retailers</a:t>
            </a:r>
          </a:p>
          <a:p>
            <a:r>
              <a:rPr lang="en-US" dirty="0" smtClean="0"/>
              <a:t>Price data was collected:</a:t>
            </a:r>
          </a:p>
          <a:p>
            <a:pPr lvl="1"/>
            <a:r>
              <a:rPr lang="en-US" dirty="0" smtClean="0"/>
              <a:t>Stage 1: Nov/Dec 2013</a:t>
            </a:r>
          </a:p>
          <a:p>
            <a:pPr lvl="1"/>
            <a:r>
              <a:rPr lang="en-US" dirty="0" smtClean="0"/>
              <a:t>Stage 2: Jan/Feb 2014</a:t>
            </a:r>
            <a:endParaRPr lang="en-US" dirty="0"/>
          </a:p>
        </p:txBody>
      </p:sp>
      <p:pic>
        <p:nvPicPr>
          <p:cNvPr id="7" name="Picture 6" descr="http://static2.stuff.co.nz/1369180712/606/8703606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36912"/>
            <a:ext cx="3415413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09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 brands selected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55756" y="1547475"/>
            <a:ext cx="1968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Budget</a:t>
            </a:r>
          </a:p>
          <a:p>
            <a:pPr algn="ctr"/>
            <a:r>
              <a:rPr lang="en-US" sz="2400" dirty="0" smtClean="0"/>
              <a:t>461 retailers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099001" y="1488525"/>
            <a:ext cx="1758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Mainstream</a:t>
            </a:r>
          </a:p>
          <a:p>
            <a:pPr algn="ctr"/>
            <a:r>
              <a:rPr lang="en-US" sz="2400" dirty="0" smtClean="0"/>
              <a:t>471 retailers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348596" y="1540803"/>
            <a:ext cx="1870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Premium</a:t>
            </a:r>
          </a:p>
          <a:p>
            <a:pPr algn="ctr"/>
            <a:r>
              <a:rPr lang="en-US" sz="2400" dirty="0" smtClean="0"/>
              <a:t>448 retailers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482014" y="1540803"/>
            <a:ext cx="1990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RYO</a:t>
            </a:r>
          </a:p>
          <a:p>
            <a:pPr algn="ctr"/>
            <a:r>
              <a:rPr lang="en-US" sz="2400" dirty="0" smtClean="0"/>
              <a:t>464 retailers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17" y="2636912"/>
            <a:ext cx="1724025" cy="26479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78261"/>
            <a:ext cx="1733550" cy="26384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816" y="2636912"/>
            <a:ext cx="1900678" cy="267977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482" y="2678260"/>
            <a:ext cx="1515933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9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62" y="274638"/>
            <a:ext cx="7927138" cy="817562"/>
          </a:xfrm>
        </p:spPr>
        <p:txBody>
          <a:bodyPr/>
          <a:lstStyle/>
          <a:p>
            <a:r>
              <a:rPr lang="en-US" dirty="0" smtClean="0"/>
              <a:t>Change in retail price after 10% tobacco excise tax increase Jan 1st 2014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0062" y="4909810"/>
            <a:ext cx="1504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+3%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2098945" y="4909810"/>
            <a:ext cx="1758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+11%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4487155" y="4909810"/>
            <a:ext cx="1540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+8%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6651820" y="4909810"/>
            <a:ext cx="1664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+11%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-55756" y="1547475"/>
            <a:ext cx="1968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Budget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27401" y="1517405"/>
            <a:ext cx="1758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Mainstream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87155" y="1540803"/>
            <a:ext cx="1870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Premium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82014" y="1540803"/>
            <a:ext cx="1990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RYO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09" y="2261860"/>
            <a:ext cx="1724025" cy="26479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66" y="2248932"/>
            <a:ext cx="1757901" cy="267280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820" y="2212173"/>
            <a:ext cx="1664595" cy="269763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489" y="2212174"/>
            <a:ext cx="1733550" cy="269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1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62" y="274638"/>
            <a:ext cx="8382378" cy="1376636"/>
          </a:xfrm>
        </p:spPr>
        <p:txBody>
          <a:bodyPr/>
          <a:lstStyle/>
          <a:p>
            <a:pPr algn="ctr"/>
            <a:r>
              <a:rPr lang="en-US" dirty="0" smtClean="0"/>
              <a:t>Change in RRP from 2010 to 2014</a:t>
            </a:r>
            <a:endParaRPr lang="en-US" dirty="0"/>
          </a:p>
        </p:txBody>
      </p:sp>
      <p:sp>
        <p:nvSpPr>
          <p:cNvPr id="62" name="Rectangle 40"/>
          <p:cNvSpPr>
            <a:spLocks noChangeArrowheads="1"/>
          </p:cNvSpPr>
          <p:nvPr/>
        </p:nvSpPr>
        <p:spPr bwMode="auto">
          <a:xfrm>
            <a:off x="249237" y="3151982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724359"/>
              </p:ext>
            </p:extLst>
          </p:nvPr>
        </p:nvGraphicFramePr>
        <p:xfrm>
          <a:off x="266170" y="1651274"/>
          <a:ext cx="7923162" cy="4392490"/>
        </p:xfrm>
        <a:graphic>
          <a:graphicData uri="http://schemas.openxmlformats.org/drawingml/2006/table">
            <a:tbl>
              <a:tblPr firstRow="1" bandRow="1"/>
              <a:tblGrid>
                <a:gridCol w="2690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3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79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43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66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92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NZ" sz="18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76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NZ" sz="1800" dirty="0" smtClean="0"/>
                        <a:t>2011</a:t>
                      </a:r>
                      <a:endParaRPr lang="en-NZ" sz="18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76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NZ" sz="1800" dirty="0" smtClean="0"/>
                        <a:t>2012</a:t>
                      </a:r>
                      <a:endParaRPr lang="en-NZ" sz="18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76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NZ" sz="1800" dirty="0" smtClean="0"/>
                        <a:t>2013</a:t>
                      </a:r>
                      <a:endParaRPr lang="en-NZ" sz="18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76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NZ" sz="1800" dirty="0" smtClean="0"/>
                        <a:t>2014</a:t>
                      </a:r>
                      <a:endParaRPr lang="en-NZ" sz="18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76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2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800" b="1" dirty="0" smtClean="0"/>
                        <a:t>Budget (GST</a:t>
                      </a:r>
                      <a:r>
                        <a:rPr lang="en-NZ" sz="1800" b="1" baseline="0" dirty="0" smtClean="0"/>
                        <a:t> </a:t>
                      </a:r>
                      <a:r>
                        <a:rPr lang="en-NZ" sz="1800" b="1" baseline="0" dirty="0" err="1" smtClean="0"/>
                        <a:t>excl</a:t>
                      </a:r>
                      <a:r>
                        <a:rPr lang="en-NZ" sz="1800" b="1" baseline="0" dirty="0" smtClean="0"/>
                        <a:t>)</a:t>
                      </a:r>
                      <a:endParaRPr lang="en-NZ" sz="1800" b="1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76B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NZ" sz="18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76B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NZ" sz="18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76B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NZ" sz="18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76B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NZ" sz="180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76B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2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NZ" sz="1800" dirty="0" smtClean="0"/>
                        <a:t>RRP</a:t>
                      </a:r>
                      <a:endParaRPr lang="en-NZ" sz="18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76B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NZ" sz="1800" dirty="0" smtClean="0"/>
                        <a:t>$10.43</a:t>
                      </a:r>
                      <a:endParaRPr lang="en-NZ" sz="18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76B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NZ" sz="1800" dirty="0" smtClean="0"/>
                        <a:t>$12.00</a:t>
                      </a:r>
                      <a:endParaRPr lang="en-NZ" sz="18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76B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NZ" sz="1800" dirty="0" smtClean="0"/>
                        <a:t>$13.57</a:t>
                      </a:r>
                      <a:endParaRPr lang="en-NZ" sz="18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76B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NZ" sz="1800" dirty="0" smtClean="0"/>
                        <a:t>$13.91</a:t>
                      </a:r>
                      <a:endParaRPr lang="en-NZ" sz="18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76B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2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NZ" sz="1800" dirty="0" smtClean="0"/>
                        <a:t>Expected RRP</a:t>
                      </a:r>
                      <a:endParaRPr lang="en-NZ" sz="18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76B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NZ" sz="1800" dirty="0" smtClean="0"/>
                        <a:t>$12.43</a:t>
                      </a:r>
                      <a:endParaRPr lang="en-NZ" sz="18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76B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NZ" sz="1800" dirty="0" smtClean="0"/>
                        <a:t>$13.68</a:t>
                      </a:r>
                      <a:endParaRPr lang="en-NZ" sz="18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76B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NZ" sz="1800" dirty="0" smtClean="0"/>
                        <a:t>$14.68</a:t>
                      </a:r>
                      <a:endParaRPr lang="en-NZ" sz="18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76B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NZ" sz="1800" dirty="0" smtClean="0"/>
                        <a:t>$15.79</a:t>
                      </a:r>
                      <a:endParaRPr lang="en-NZ" sz="18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76B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2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NZ" sz="1800" dirty="0" smtClean="0"/>
                        <a:t>Difference</a:t>
                      </a:r>
                      <a:endParaRPr lang="en-NZ" sz="18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76B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0" lang="en-NZ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$(1.92)</a:t>
                      </a:r>
                      <a:endParaRPr kumimoji="0" lang="en-NZ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76B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0" lang="en-NZ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$(1.68)</a:t>
                      </a:r>
                      <a:endParaRPr kumimoji="0" lang="en-NZ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76B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0" lang="en-NZ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$(1.11)</a:t>
                      </a:r>
                      <a:endParaRPr kumimoji="0" lang="en-NZ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76B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0" lang="en-NZ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$(1.87)</a:t>
                      </a:r>
                      <a:endParaRPr kumimoji="0" lang="en-NZ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76B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2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NZ" sz="18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76B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NZ" sz="18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76B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NZ" sz="180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76B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NZ" sz="18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76B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NZ" sz="18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76B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92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NZ" sz="1800" b="1" dirty="0" smtClean="0"/>
                        <a:t>Premium</a:t>
                      </a:r>
                      <a:r>
                        <a:rPr lang="en-NZ" sz="1800" b="1" baseline="0" dirty="0" smtClean="0"/>
                        <a:t> (GST </a:t>
                      </a:r>
                      <a:r>
                        <a:rPr lang="en-NZ" sz="1800" b="1" baseline="0" dirty="0" err="1" smtClean="0"/>
                        <a:t>excl</a:t>
                      </a:r>
                      <a:r>
                        <a:rPr lang="en-NZ" sz="1800" b="1" baseline="0" dirty="0" smtClean="0"/>
                        <a:t>)</a:t>
                      </a:r>
                      <a:endParaRPr lang="en-NZ" sz="1800" b="1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76B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NZ" sz="18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76B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NZ" sz="18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76B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NZ" sz="18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76B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NZ" sz="18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76B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92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NZ" sz="1800" baseline="0" dirty="0" smtClean="0"/>
                        <a:t>RRP</a:t>
                      </a:r>
                      <a:endParaRPr lang="en-NZ" sz="18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76B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NZ" sz="1800" dirty="0" smtClean="0"/>
                        <a:t>$15.57</a:t>
                      </a:r>
                      <a:endParaRPr lang="en-NZ" sz="18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76B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800" dirty="0" smtClean="0"/>
                        <a:t>$17.39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76B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800" dirty="0" smtClean="0"/>
                        <a:t>$19.48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76B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NZ" sz="1800" dirty="0" smtClean="0"/>
                        <a:t>$21.65</a:t>
                      </a:r>
                      <a:endParaRPr lang="en-NZ" sz="18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76B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92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NZ" sz="1800" dirty="0" smtClean="0"/>
                        <a:t>Expected RRP</a:t>
                      </a:r>
                      <a:endParaRPr lang="en-NZ" sz="18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76B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NZ" sz="1800" dirty="0" smtClean="0"/>
                        <a:t>$15.13</a:t>
                      </a:r>
                      <a:endParaRPr lang="en-NZ" sz="18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76B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NZ" sz="1800" dirty="0" smtClean="0"/>
                        <a:t>$16.77</a:t>
                      </a:r>
                      <a:endParaRPr lang="en-NZ" sz="18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76B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NZ" sz="1800" dirty="0" smtClean="0"/>
                        <a:t>$18.02</a:t>
                      </a:r>
                      <a:endParaRPr lang="en-NZ" sz="18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76B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NZ" sz="1800" dirty="0" smtClean="0"/>
                        <a:t>$19.43</a:t>
                      </a:r>
                      <a:endParaRPr lang="en-NZ" sz="18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76B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92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NZ" sz="1800" dirty="0" smtClean="0"/>
                        <a:t>Difference</a:t>
                      </a:r>
                      <a:endParaRPr lang="en-NZ" sz="18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76B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NZ" sz="1800" b="1" dirty="0" smtClean="0"/>
                        <a:t>  $0.44</a:t>
                      </a:r>
                      <a:endParaRPr lang="en-NZ" sz="1800" b="1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76B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NZ" sz="1800" b="1" dirty="0" smtClean="0"/>
                        <a:t>  $0.62</a:t>
                      </a:r>
                      <a:endParaRPr lang="en-NZ" sz="1800" b="1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76B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NZ" sz="1800" b="1" dirty="0" smtClean="0"/>
                        <a:t>  $1.46</a:t>
                      </a:r>
                      <a:endParaRPr lang="en-NZ" sz="1800" b="1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76B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NZ" sz="1800" b="1" dirty="0" smtClean="0"/>
                        <a:t>  $2.22</a:t>
                      </a:r>
                      <a:endParaRPr lang="en-NZ" sz="1800" b="1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76B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381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Implications: Quitting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Calls to </a:t>
            </a:r>
            <a:r>
              <a:rPr lang="en-US" dirty="0" err="1" smtClean="0"/>
              <a:t>Quitline</a:t>
            </a:r>
            <a:r>
              <a:rPr lang="en-US" dirty="0" smtClean="0"/>
              <a:t> increased after 2010 excise tax increase</a:t>
            </a:r>
          </a:p>
          <a:p>
            <a:endParaRPr lang="en-US" dirty="0" smtClean="0"/>
          </a:p>
          <a:p>
            <a:r>
              <a:rPr lang="en-US" dirty="0" smtClean="0"/>
              <a:t>Callers more likely to cite cost as reason for quitting</a:t>
            </a:r>
          </a:p>
          <a:p>
            <a:endParaRPr lang="en-US" dirty="0" smtClean="0"/>
          </a:p>
          <a:p>
            <a:r>
              <a:rPr lang="en-US" dirty="0" smtClean="0"/>
              <a:t>Impact of excise tax increases on quitting may not be maintained</a:t>
            </a:r>
          </a:p>
          <a:p>
            <a:endParaRPr lang="en-US" dirty="0" smtClean="0"/>
          </a:p>
          <a:p>
            <a:r>
              <a:rPr lang="en-US" dirty="0" smtClean="0"/>
              <a:t>Acclimation:</a:t>
            </a:r>
          </a:p>
          <a:p>
            <a:pPr lvl="1"/>
            <a:r>
              <a:rPr lang="en-US" dirty="0" smtClean="0"/>
              <a:t>Anticipate tax increases</a:t>
            </a:r>
          </a:p>
          <a:p>
            <a:pPr lvl="1"/>
            <a:r>
              <a:rPr lang="en-US" dirty="0" smtClean="0"/>
              <a:t>Switch to cheaper alternative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749" y="3790114"/>
            <a:ext cx="1996781" cy="218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38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Adjacency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5483</TotalTime>
  <Words>555</Words>
  <Application>Microsoft Office PowerPoint</Application>
  <PresentationFormat>On-screen Show (4:3)</PresentationFormat>
  <Paragraphs>152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</vt:lpstr>
      <vt:lpstr>Tahoma</vt:lpstr>
      <vt:lpstr>Adjacency</vt:lpstr>
      <vt:lpstr>   The impact of an increase in excise tax on the retail price of tobacco in New Zealand</vt:lpstr>
      <vt:lpstr>Effectiveness of tax increases</vt:lpstr>
      <vt:lpstr>Effectiveness of tax increases</vt:lpstr>
      <vt:lpstr>Aims of the research</vt:lpstr>
      <vt:lpstr>What did we do?</vt:lpstr>
      <vt:lpstr>BAT brands selected</vt:lpstr>
      <vt:lpstr>Change in retail price after 10% tobacco excise tax increase Jan 1st 2014</vt:lpstr>
      <vt:lpstr>Change in RRP from 2010 to 2014</vt:lpstr>
      <vt:lpstr>Implications: Quitting</vt:lpstr>
      <vt:lpstr>Implications: Regressiveness of tax</vt:lpstr>
      <vt:lpstr>What next?</vt:lpstr>
      <vt:lpstr>Conclusion</vt:lpstr>
      <vt:lpstr>Thank you The researchers wish to thank the Smokefree Enforcement Officers and Cancer Society staff who collected data for this study. </vt:lpstr>
    </vt:vector>
  </TitlesOfParts>
  <Company>University of Otago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Beyond Toe Tags:  An Analysis of Alternative Smokefree Messages</dc:title>
  <dc:creator>jhoek</dc:creator>
  <cp:lastModifiedBy>Louise Marsh</cp:lastModifiedBy>
  <cp:revision>181</cp:revision>
  <cp:lastPrinted>2015-08-31T23:20:22Z</cp:lastPrinted>
  <dcterms:created xsi:type="dcterms:W3CDTF">2012-10-14T07:51:04Z</dcterms:created>
  <dcterms:modified xsi:type="dcterms:W3CDTF">2022-05-23T22:06:34Z</dcterms:modified>
</cp:coreProperties>
</file>