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7" r:id="rId2"/>
    <p:sldId id="301" r:id="rId3"/>
    <p:sldId id="293" r:id="rId4"/>
    <p:sldId id="294" r:id="rId5"/>
    <p:sldId id="302" r:id="rId6"/>
    <p:sldId id="296" r:id="rId7"/>
    <p:sldId id="297" r:id="rId8"/>
    <p:sldId id="298" r:id="rId9"/>
    <p:sldId id="303" r:id="rId10"/>
    <p:sldId id="299" r:id="rId11"/>
    <p:sldId id="300" r:id="rId1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Robertson" initials="LR" lastIdx="5" clrIdx="0">
    <p:extLst>
      <p:ext uri="{19B8F6BF-5375-455C-9EA6-DF929625EA0E}">
        <p15:presenceInfo xmlns:p15="http://schemas.microsoft.com/office/powerpoint/2012/main" userId="b8c7b51f05a75f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47576" autoAdjust="0"/>
  </p:normalViewPr>
  <p:slideViewPr>
    <p:cSldViewPr>
      <p:cViewPr varScale="1">
        <p:scale>
          <a:sx n="32" d="100"/>
          <a:sy n="32" d="100"/>
        </p:scale>
        <p:origin x="15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3660-C91C-4A89-8E45-0FF5AA93512A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9D91-B571-40A5-9D2E-52DFBC83136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53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25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255588"/>
            <a:ext cx="2174875" cy="163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451" y="1903007"/>
            <a:ext cx="5870136" cy="746827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293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68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5763" y="641350"/>
            <a:ext cx="3503612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3534626"/>
            <a:ext cx="5388610" cy="5591713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36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4838" y="658813"/>
            <a:ext cx="3192462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3301538"/>
            <a:ext cx="5388610" cy="5824802"/>
          </a:xfrm>
        </p:spPr>
        <p:txBody>
          <a:bodyPr>
            <a:normAutofit/>
          </a:bodyPr>
          <a:lstStyle/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813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427038"/>
            <a:ext cx="1966912" cy="1476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2136096"/>
            <a:ext cx="5388610" cy="6990244"/>
          </a:xfrm>
        </p:spPr>
        <p:txBody>
          <a:bodyPr>
            <a:noAutofit/>
          </a:bodyPr>
          <a:lstStyle/>
          <a:p>
            <a:endParaRPr lang="en-US" sz="14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233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434975"/>
            <a:ext cx="3079750" cy="2309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2990753"/>
            <a:ext cx="5388610" cy="6135586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976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2525" y="815975"/>
            <a:ext cx="2174875" cy="163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2757665"/>
            <a:ext cx="5388610" cy="6368675"/>
          </a:xfrm>
        </p:spPr>
        <p:txBody>
          <a:bodyPr>
            <a:normAutofit/>
          </a:bodyPr>
          <a:lstStyle/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125538"/>
            <a:ext cx="2066925" cy="1550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2835361"/>
            <a:ext cx="5388610" cy="6290979"/>
          </a:xfrm>
        </p:spPr>
        <p:txBody>
          <a:bodyPr/>
          <a:lstStyle/>
          <a:p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34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582613"/>
            <a:ext cx="1144588" cy="86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1592223"/>
            <a:ext cx="5388610" cy="753411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10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815975"/>
            <a:ext cx="2997200" cy="224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3301538"/>
            <a:ext cx="5388610" cy="5824802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10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26628" name="AutoShape 4" descr="data:image/jpeg;base64,/9j/4AAQSkZJRgABAQAAAQABAAD/2wCEAAkGBhQREBAPEBAQEBUVEhgUFxAQEhIYEQ8WFxEVFBUWFxcXGyceGBsjGRUUHy8gIycpLCwsFR4xNTAqNSYrLCkBCQoKDgwOFw8PFyokFiQqNTUpNS81NTUvNTUpNTUtKjU1KyoqKjIpNSkpKTU1KTU1LzAuKjUpKS0pLC8yLCksMv/AABEIAJ8BPgMBIgACEQEDEQH/xAAcAAEAAgIDAQAAAAAAAAAAAAAABgcEBQECCAP/xABHEAABAwIDBAUGCA4CAwEAAAABAAIDBBEFBhIHITFBEyJRYXEyUoGRodEUFjVUkrGy0hcjM0JTYnJ0goSTs8HwFTQYZXMI/8QAGAEBAQEBAQAAAAAAAAAAAAAAAAEEAwX/xAAkEQEAAgIBAwMFAAAAAAAAAAAAAQIDEQQSIUEFcZEUMUJRYf/aAAwDAQACEQMRAD8AvFERAREQEREBERAREQEREBERAREQEREBERAREQEREBERAREQEREBERAREQEREBERAREQEREBERAREQEREBERAREQEREBERAREQEREBERAREQEREBERAREQEREBERAREQEREBERAREQEREBERAREQF0mmDGue4hrWgkuPAAC5K7qvttGY/g2HmBjrSVB6MW4hg3yH1WH8SDajarhnz6P6Mn3VIMKxaKpibPTyNljdez28DY2PFeSWUzix0gaS1lg5wG5mq4bc99lbGwfM2l82HvO5342K/nAddo8RY+hF0upYuIYnFAwyTysiYPzpHAD281krzJtKzLJWV8+tx6OJ7o44/wA1gabE27SRe6IuSq2yYax2kTvk/WjjJb6zZbbCdoFDU2ENXEXH8x50u8LOtf0Kp8pbFjWUsVVJViISN1NZGwPsL26xJ47uAXXHdhNVEC6mljqQB5O9knovuJRV5YjicdPE+eZ4ZGwXc83sB27lHfwqYZ8+j+jJ91a/NUDmZdkZIC1zaRjXNdxBGkEFUHgWF/CamCmDgzpZAzWRfTfnZB6MG1TDPn0X0ZPurf4XjMNSzpKeaOZvbG4G3j2elUti2weeKJ8kVTHMWtLujLC0uAFyAeF/FQXK2Y5aCpjqInFtnAPZfqyMv1muHPmiPTmO5kp6JrX1UzYWudpaXBx1G17bgVjYLnajrJDFS1DJnhuotaHAgXtfeAoHt4mD6KieODpdQ8DHcfWo1sH+UZf3d322oq4MZzzR0kvQ1NSyJ+kO0uDybG9juB7CsH8KuGfPY/oyfdVTbcvlX+Wj+09Y2RNmDsTgknbUiHTIY9JYXX6oN7370F1UO0XD5nBkdbCSdwDiW3+kAFIwV5fzzkOXC5I2yvZKyQHRI0EXI4gg8DYhWTsLzTJMyahmc5/RND43ONy1hOksvzAPDxQTfFs/UNLK6CoqmRSNAJYQ8kXFxwCxPwqYZ89j+jJ91U1tj+WKj9iP+2Fk5K2TuxKlFU2qbF13M0FhPkm17oLc/Cphnz6P6Mn3VvcGxyGri6amkErNRbqANrjiN4VSf+Pknz5n9I+9WPkPKpw6kFK6US2kc/WG28q263oREjREQEREBERAREQEREBERAREQEREBERBwV5u2tZj+F4lI1pvHAOhb2Eg9d30r+pXnnrMIoqCoqPzg3Swdsjuq32m/oXllzrkk7yTck/nE7zfxRYXfs+yG2TA52SAB9Y0vBPFtvyPtF/Sqfw6tloatkoBbJBLvbzu02c0+IuPSpfT7a66NjY2MpmtY0NaBGdwAsBx7lDcbxd1VUSVMjWNfIbuEYs29rE27+KD1dhWIsqIIqiM3bIwPae4i/8AvgqB2q5GlpaqWqYxz6eV5eJGi4ic7e5rrcN9yD3qYbCcza4ZcPeetEekjvzjcesPQ77Sn1FmilqJp6QSMMsTzG+GSwcbcwD5TfBEecMu52q6H/rTuay9zE7rRH+E8PEK1Mp7co5nNiroxTuNh07CTDf9YHezx3hb7MGyGgqtTmxGmefz4Nwv3s8kqgsx4KaOqnpHPbIYn6dbeDha43cjY7wivRW0x4OEVpBBBivccCNQXnHAsU+DVMFSGh/RSB+gmwdY8L8lblBXPlylKZCSWxvjBPNrZAG+zd6FVuUKJk1fSQyt1sfM1rmng4E7wgnWK7eJ5YnxxUscLnNLekMjnFtxY2FhvUEytlyWvqY6eJpN3Avfbqxsv1nOPLn6V6CGynDPmUfhd9vrUhwvBYKZnR08McLeyNoF/HtRFZ7eIQyiomDg2XSPAR2H1KNbB/lGX92d9tqlP/6A/wCpSf8A3P2FFtg/yjL+7u+21FfDbl8q/wAtH9p6xMj7T34ZA+BlMyYOk6TU55BHVAtYDuWXty+Vf5aP7T1u9kOS6Stop31VOyV4nLA8lwc1uhpsCDu3koIPnLO8+KyxmRjWBnVjhjud7iLm53uJ3K19jeRpaKOWpqWmOWYBoiPlRsBv1uwk8uVlVGfsouwysMILjG4a4nniW34E+c07rq3NjWcnVdM6mmeXTQW6zj1pIz5JPaQd1/BBWm2T5YqP2I/7YXTKu1Oow6n+CwxU7m63PvIH6ru3ng4Lvtk+WKj9iP8AthT3Y7lumnw0ST00MrumkGt7AXEAiwuUEX/D5W/oaT1SfeVvZHx19bQQVcoY18gJIjvpFnlu6/gu3xIofmVN/TatrRUTIWNiiY2NjeDGCzW777giPuiIgIiICIiAiIgIiICIiAiIgIiICIiCodtbaqqkgpKamqJY4/xj3MjcWOeR1QDzs2/r7li7G8iPbNPU1lM5ga0RxsnZxLt7nAO7BYX71dCIML/hIPm8H9JnuUX2j5JZVYfK2CFjZWfjI+jY0OcW8W7hzFwpqiDzTlDC6+hrIKptDVWa6zgIn9aN2549R9ikGf8AZnWuq5q+mZ0zJX9IBGdM0VwNxad9x3K9kQeZv+SxmMdFqxJo4W0yk+u1/avrgGy+vrZAXxPgYTd89RcHfxIaes5y9JoghuaMtiDA56Gljc/TBoa1ou951Ak2HEk3Kp/JeVKyPEKKSSjqGNbO0uc6NwDRfiSvSaIOAuURBWm3DCZqimpWwQyTETEkRtLiBo4myjmxfL9TBXyvnppommnIDpGEAnUN1yruRBRe2PLtTPiXSQU08regYNcbCW3BdcXCl+xLC5aeinZPDJC41BIbI0tJGhouLqxVwggm1/KTq2i1wsL5oHa2taOs9p3PaPRv9Cq3ItBXUFdDUfAqrRfRIOidvjduPLluPoXo5EFAbVstVU+KTSw0s8jCyOz2RuLT+LHNaCiwvFoW9HDFiETbk6YxK1tzxNgvTy4Qeaeixr/2nrm96t/ZE2qFFJ8O6fpPhDrfCNWvTpba2rfa91NrrkIOUREBERAREQEREBERAREQEREBERAREQEREBERAQosevpTJG6NrzGXC2ocQOaDR1uPzSPdHRx69Js6U+TfsF9y1E+OVtO4dLz5PaNJ8CFNKOjbExsbAAAOH+T3rDzHTh9NMHW3NLgewjeFRzgeNNqY9QGlw3Ob2Hu7lslCMh36WXs0C/jfcpdiVX0UUknmtJ9PL2qDV45mcQu6KNvSSebybfhfv7l1ipK14D3VDIj+jawEDuJWgyjT9LVGR+8tBeb+cTYfX7FPkEXGZJaeURVbBY8JWcx225qTRyBwDmkEEXBHAhaLOdGH05fbfGQQe47isbI1eXRvhJvoII8Dy9f1oNrjOMiANAaZJHbmRji7vPco/WVmIW6QsLBxswNNvEcVJKbCg2aSdztb3bmkj8m3zR71nFBFMBzgXvEU4HWNmyDdv7HD/KlarjMNOGVjwzd1muAHImx+tWKzgPBWRoc45jdRwsexrXuc/TZ17WsSTuUNO0isd5MUY8I3lSLNVpK/D4XEaQXSu1EWsOF794UpiDLdXR/Db/CzWi17Tq2oexiyYOPhpN8XVae/f37K3pcy4jNJGzS9jXPALmw20i+83I7FZzBuHPvXC7BdKVmv3nbFyuRXNMdOOKxH6coiLoyCIiAiIgIiICIiAiIgIiICIiAiIgIiICIiAiLglByo3mevL7UcA1vf5VuDG955cl1xfNTdXQwPaCdzpneRH4dpXbCsRpIGm0wc5290jrlzz7u5BscCwYU0em93He53aewdwXXM7b0k1vNv7QseuzbA1jix4e63VaAd55LOo2mWmaJbEvj61hu6wQRnIR/GTD9UfWpqq/wxxoqzTLuabtJ5FpPVd7FP2uuLjf39qsjW5ldaknv5n+Qo7kMHpJjy0AenUszOuJgMFO03c4guA5AcPWVm5Uwkww3eLPedRHNotuB/3mg3ixcRxBkMbpHmwHLm49gXwxbHI6dt3m7uTB5TvctBS4jDM8T1czCR5EAuWR+O7eVB9MDwV00prKgWu7U1h9hPcFKytX8aKb9M31H3L44TjZqJ5Qz8kxoANt7nE8UGnzbkmSsnEzZmMAYGhrge253hRSuypW0Q6VjnFo3l8D3bu8t42VurqW34rhbBWe/l6mD1XNirFJiJpHiYQPJee3SvbTVJBc7cyXhqPY7v71PgqXzPTCmxCQRbtL2vaByJs6w9KuWnfdjSebQfWLqYbTO628OvqvHx06M2KNVvG9PoiItDxhERAREQEREBERAREQEREBERAREQEREBERAWJieHCdnRuc5oJudBsT3HuWWiCOfEaHz5fWPcnxGh86T1j3KRogjnxGh86T1j3KQxssABwAt6l2RBiYjhUc7dMrQ7sPBzfArWR5bkYNMVXMxvmkA28Ct8iDUYflmKJ3SHVK/jrkNzftAW2XKII/PkyJ7nPc+Ukm5JcPcunxGh86T1j3KRogjnxGh86T1j3LZ4RgrKYODC46jclx37hZbBdJHWBPHuHNB2KxcQxFkEbpZXBrWi9z9Xio/LmWrku2noJBy1zkNHq4rC+JtRVvEmIVFwN4hi8ken/SuU3n8YbsfFrE7zXiI+Z+IR/A6B+I4g6pc0iMSa3E8LDyGeO4K12hY1BhzIIxFEwMaOAH+71lBXHToj+pzeX9ReNRqlY1ECIi6MQiIgIiICIiAiIgIiICIiAiIgIiICIiAiIgIiICIiAiIgIiICIiAiIgLghcog4sllyiAiIgIiICIiAiIgIiICIiAiIgIiICIiAiIgIiICIiAiIgIiICIiAiIgIiICIiAiIgIiICIiAiIgIiICIiAiIgIiIP/Z"/>
          <p:cNvSpPr>
            <a:spLocks noChangeAspect="1" noChangeArrowheads="1"/>
          </p:cNvSpPr>
          <p:nvPr userDrawn="1"/>
        </p:nvSpPr>
        <p:spPr bwMode="auto">
          <a:xfrm>
            <a:off x="63500" y="-733425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pic>
        <p:nvPicPr>
          <p:cNvPr id="26630" name="Picture 6" descr="http://www.heartfoundation.org.nz/uploads/aspire%202025%20logo2.jpg"/>
          <p:cNvPicPr>
            <a:picLocks noChangeAspect="1" noChangeArrowheads="1"/>
          </p:cNvPicPr>
          <p:nvPr userDrawn="1"/>
        </p:nvPicPr>
        <p:blipFill>
          <a:blip r:embed="rId2" cstate="print"/>
          <a:srcRect l="20192" t="19231" r="23557" b="17307"/>
          <a:stretch>
            <a:fillRect/>
          </a:stretch>
        </p:blipFill>
        <p:spPr bwMode="auto">
          <a:xfrm>
            <a:off x="7643802" y="0"/>
            <a:ext cx="1500198" cy="846266"/>
          </a:xfrm>
          <a:prstGeom prst="rect">
            <a:avLst/>
          </a:prstGeom>
          <a:noFill/>
        </p:spPr>
      </p:pic>
      <p:pic>
        <p:nvPicPr>
          <p:cNvPr id="11" name="Picture 10" descr="University of Otago logo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929330"/>
            <a:ext cx="1524743" cy="7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whakauae.co.nz/media/layout/about/header.jpg"/>
          <p:cNvPicPr/>
          <p:nvPr userDrawn="1"/>
        </p:nvPicPr>
        <p:blipFill>
          <a:blip r:embed="rId2" cstate="print"/>
          <a:srcRect r="77803" b="23163"/>
          <a:stretch>
            <a:fillRect/>
          </a:stretch>
        </p:blipFill>
        <p:spPr bwMode="auto">
          <a:xfrm>
            <a:off x="4286248" y="5715016"/>
            <a:ext cx="1548493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logo" descr="The University of Auckland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072206"/>
            <a:ext cx="1299111" cy="5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439737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17562"/>
          </a:xfrm>
        </p:spPr>
        <p:txBody>
          <a:bodyPr/>
          <a:lstStyle>
            <a:lvl1pPr>
              <a:defRPr sz="3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002060"/>
              </a:buClr>
              <a:defRPr sz="2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00206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6" descr="http://www.heartfoundation.org.nz/uploads/aspire%202025%20logo2.jpg"/>
          <p:cNvPicPr>
            <a:picLocks noChangeAspect="1" noChangeArrowheads="1"/>
          </p:cNvPicPr>
          <p:nvPr userDrawn="1"/>
        </p:nvPicPr>
        <p:blipFill>
          <a:blip r:embed="rId2" cstate="print"/>
          <a:srcRect l="20192" t="19231" r="23557" b="17307"/>
          <a:stretch>
            <a:fillRect/>
          </a:stretch>
        </p:blipFill>
        <p:spPr bwMode="auto">
          <a:xfrm>
            <a:off x="251520" y="6210079"/>
            <a:ext cx="1440160" cy="64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2681"/>
            <a:ext cx="8532440" cy="984742"/>
          </a:xfrm>
        </p:spPr>
        <p:txBody>
          <a:bodyPr>
            <a:noAutofit/>
          </a:bodyPr>
          <a:lstStyle/>
          <a:p>
            <a:pPr algn="ctr"/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NZ" sz="1200" dirty="0">
                <a:latin typeface="Tahoma"/>
              </a:rPr>
              <a:t/>
            </a:r>
            <a:br>
              <a:rPr lang="en-NZ" sz="1200" dirty="0">
                <a:latin typeface="Tahoma"/>
              </a:rPr>
            </a:br>
            <a:r>
              <a:rPr lang="en-US" sz="1200" dirty="0">
                <a:latin typeface="Tahoma"/>
              </a:rPr>
              <a:t> </a:t>
            </a:r>
            <a:r>
              <a:rPr lang="en-US" sz="3200" b="1" dirty="0" smtClean="0">
                <a:solidFill>
                  <a:srgbClr val="2E5796"/>
                </a:solidFill>
                <a:latin typeface="Tahoma"/>
              </a:rPr>
              <a:t>Tobacco retail outlet density and risk of youth smoking in New Zealand</a:t>
            </a:r>
            <a:endParaRPr lang="en-NZ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30" y="4680704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en-NZ" sz="2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Louise Marsh</a:t>
            </a:r>
            <a:r>
              <a:rPr lang="en-NZ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Ali Ajmal, Rob McGee, Lindsay Robertson, Claire Cameron, Crile </a:t>
            </a:r>
            <a:r>
              <a:rPr lang="en-NZ" sz="23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Doscher</a:t>
            </a:r>
            <a:endParaRPr lang="en-NZ" sz="23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NZ" sz="23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9" y="5877272"/>
            <a:ext cx="9144000" cy="98072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" name="Picture 9" descr="OUNZ 2008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20" y="5877272"/>
            <a:ext cx="612319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SNZ_MAORI_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795" y="5902640"/>
            <a:ext cx="1299660" cy="8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2"/>
          <p:cNvSpPr txBox="1">
            <a:spLocks/>
          </p:cNvSpPr>
          <p:nvPr/>
        </p:nvSpPr>
        <p:spPr>
          <a:xfrm>
            <a:off x="1643939" y="5847481"/>
            <a:ext cx="5760367" cy="4650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1400" b="1" dirty="0" smtClean="0">
                <a:solidFill>
                  <a:prstClr val="black"/>
                </a:solidFill>
              </a:rPr>
              <a:t>Cancer Society Social &amp; Behavioural Research Unit (SBRU)</a:t>
            </a:r>
          </a:p>
          <a:p>
            <a:pPr algn="ctr"/>
            <a:r>
              <a:rPr lang="en-NZ" sz="1400" i="1" dirty="0" err="1" smtClean="0">
                <a:solidFill>
                  <a:prstClr val="black"/>
                </a:solidFill>
              </a:rPr>
              <a:t>Te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Hunga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Rangahau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Ārai</a:t>
            </a:r>
            <a:r>
              <a:rPr lang="en-NZ" sz="1400" i="1" dirty="0" smtClean="0">
                <a:solidFill>
                  <a:prstClr val="black"/>
                </a:solidFill>
              </a:rPr>
              <a:t> Mate </a:t>
            </a:r>
            <a:r>
              <a:rPr lang="en-NZ" sz="1400" i="1" dirty="0" err="1" smtClean="0">
                <a:solidFill>
                  <a:prstClr val="black"/>
                </a:solidFill>
              </a:rPr>
              <a:t>Pukupuku</a:t>
            </a:r>
            <a:endParaRPr lang="en-NZ" sz="1400" i="1" dirty="0" smtClean="0">
              <a:solidFill>
                <a:prstClr val="black"/>
              </a:solidFill>
            </a:endParaRPr>
          </a:p>
          <a:p>
            <a:pPr algn="ctr"/>
            <a:endParaRPr lang="en-NZ" sz="200" i="1" dirty="0" smtClean="0">
              <a:solidFill>
                <a:prstClr val="black"/>
              </a:solidFill>
            </a:endParaRPr>
          </a:p>
          <a:p>
            <a:pPr algn="ctr"/>
            <a:r>
              <a:rPr lang="en-NZ" sz="1200" b="1" i="1" dirty="0" smtClean="0">
                <a:solidFill>
                  <a:srgbClr val="FF0000"/>
                </a:solidFill>
              </a:rPr>
              <a:t>25 years of social &amp; behavioural research in cancer control</a:t>
            </a:r>
            <a:endParaRPr lang="en-NZ" sz="12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22" y="1683611"/>
            <a:ext cx="4800151" cy="2801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17562"/>
          </a:xfrm>
        </p:spPr>
        <p:txBody>
          <a:bodyPr/>
          <a:lstStyle/>
          <a:p>
            <a:r>
              <a:rPr lang="en-NZ" sz="3200" b="1" dirty="0" smtClean="0"/>
              <a:t>Implications: Retail endgame strategies</a:t>
            </a:r>
            <a:endParaRPr lang="en-NZ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Number of tobacco retail outlets represents a major form of promotion</a:t>
            </a:r>
          </a:p>
          <a:p>
            <a:endParaRPr lang="en-NZ" dirty="0" smtClean="0"/>
          </a:p>
          <a:p>
            <a:r>
              <a:rPr lang="en-NZ" dirty="0" smtClean="0"/>
              <a:t>Further regulation of the retail environment</a:t>
            </a:r>
          </a:p>
          <a:p>
            <a:pPr lvl="1"/>
            <a:r>
              <a:rPr lang="en-NZ" dirty="0" smtClean="0"/>
              <a:t>Restricting the density or distance of tobacco outlets around schools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Public support is high, even among smokers</a:t>
            </a:r>
          </a:p>
          <a:p>
            <a:endParaRPr lang="en-NZ" dirty="0" smtClean="0"/>
          </a:p>
          <a:p>
            <a:r>
              <a:rPr lang="en-NZ" dirty="0" smtClean="0"/>
              <a:t>Policy measures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84" y="5656100"/>
            <a:ext cx="3685032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7620000" cy="51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5600" y="3113706"/>
            <a:ext cx="7620000" cy="215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Contact details: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Louise Marsh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Cancer Society Social and </a:t>
            </a:r>
            <a:r>
              <a:rPr lang="en-US" sz="2800" dirty="0" err="1" smtClean="0">
                <a:solidFill>
                  <a:schemeClr val="tx1"/>
                </a:solidFill>
              </a:rPr>
              <a:t>Behavioural</a:t>
            </a:r>
            <a:r>
              <a:rPr lang="en-US" sz="2800" dirty="0" smtClean="0">
                <a:solidFill>
                  <a:schemeClr val="tx1"/>
                </a:solidFill>
              </a:rPr>
              <a:t> Research Unit, University of Otago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Louise.marsh@otago.ac.nz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08" y="5350674"/>
            <a:ext cx="928090" cy="1537717"/>
          </a:xfrm>
          <a:prstGeom prst="rect">
            <a:avLst/>
          </a:prstGeom>
        </p:spPr>
      </p:pic>
      <p:pic>
        <p:nvPicPr>
          <p:cNvPr id="8" name="Picture 7" descr="CSNZ_MAORI_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070" y="5707886"/>
            <a:ext cx="1878856" cy="111250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" y="5707885"/>
            <a:ext cx="2370587" cy="108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0" y="-133941"/>
            <a:ext cx="3855937" cy="3247647"/>
          </a:xfrm>
        </p:spPr>
      </p:pic>
    </p:spTree>
    <p:extLst>
      <p:ext uri="{BB962C8B-B14F-4D97-AF65-F5344CB8AC3E}">
        <p14:creationId xmlns:p14="http://schemas.microsoft.com/office/powerpoint/2010/main" val="34686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8" y="274638"/>
            <a:ext cx="8044632" cy="817562"/>
          </a:xfrm>
        </p:spPr>
        <p:txBody>
          <a:bodyPr>
            <a:noAutofit/>
          </a:bodyPr>
          <a:lstStyle/>
          <a:p>
            <a:pPr algn="ctr"/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NZ" sz="1200" dirty="0">
                <a:latin typeface="Tahoma"/>
              </a:rPr>
              <a:t/>
            </a:r>
            <a:br>
              <a:rPr lang="en-NZ" sz="1200" dirty="0">
                <a:latin typeface="Tahoma"/>
              </a:rPr>
            </a:br>
            <a:r>
              <a:rPr lang="en-US" sz="1200" dirty="0">
                <a:latin typeface="Tahoma"/>
              </a:rPr>
              <a:t> </a:t>
            </a:r>
            <a:r>
              <a:rPr lang="en-US" sz="3200" b="1" dirty="0" smtClean="0">
                <a:solidFill>
                  <a:srgbClr val="2E5796"/>
                </a:solidFill>
                <a:latin typeface="Tahoma"/>
              </a:rPr>
              <a:t>Tobacco retail outlets </a:t>
            </a:r>
            <a:r>
              <a:rPr lang="en-US" sz="3200" b="1" dirty="0">
                <a:solidFill>
                  <a:srgbClr val="2E5796"/>
                </a:solidFill>
                <a:latin typeface="Tahoma"/>
              </a:rPr>
              <a:t>i</a:t>
            </a:r>
            <a:r>
              <a:rPr lang="en-US" sz="3200" b="1" dirty="0" smtClean="0">
                <a:solidFill>
                  <a:srgbClr val="2E5796"/>
                </a:solidFill>
                <a:latin typeface="Tahoma"/>
              </a:rPr>
              <a:t>n New Zealand</a:t>
            </a:r>
            <a:endParaRPr lang="en-NZ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48" y="1276940"/>
            <a:ext cx="4248472" cy="56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NZ" sz="1200" dirty="0">
                <a:latin typeface="Tahoma"/>
              </a:rPr>
              <a:t/>
            </a:r>
            <a:br>
              <a:rPr lang="en-NZ" sz="1200" dirty="0">
                <a:latin typeface="Tahoma"/>
              </a:rPr>
            </a:br>
            <a:r>
              <a:rPr lang="en-US" sz="1200" dirty="0">
                <a:latin typeface="Tahoma"/>
              </a:rPr>
              <a:t> </a:t>
            </a:r>
            <a:r>
              <a:rPr lang="en-US" b="1" dirty="0" smtClean="0">
                <a:solidFill>
                  <a:srgbClr val="2E5796"/>
                </a:solidFill>
                <a:latin typeface="Tahoma"/>
              </a:rPr>
              <a:t>Background</a:t>
            </a:r>
            <a:endParaRPr lang="en-NZ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Relationship between density of tobacco outlets around a school and risk of smoking among students</a:t>
            </a:r>
          </a:p>
          <a:p>
            <a:pPr lvl="1"/>
            <a:r>
              <a:rPr lang="en-NZ" dirty="0" smtClean="0"/>
              <a:t>Density higher with larger proportion of young people</a:t>
            </a:r>
          </a:p>
          <a:p>
            <a:pPr lvl="1"/>
            <a:r>
              <a:rPr lang="en-NZ" dirty="0" smtClean="0"/>
              <a:t>Experimental, current smoking, and susceptibility to smoking</a:t>
            </a:r>
          </a:p>
          <a:p>
            <a:pPr lvl="1"/>
            <a:r>
              <a:rPr lang="en-NZ" dirty="0" smtClean="0"/>
              <a:t>Purchasing tobacco</a:t>
            </a:r>
          </a:p>
          <a:p>
            <a:pPr lvl="1"/>
            <a:r>
              <a:rPr lang="en-NZ" dirty="0" smtClean="0"/>
              <a:t>Normalisation of smoking</a:t>
            </a:r>
          </a:p>
          <a:p>
            <a:pPr lvl="1"/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428244"/>
            <a:ext cx="3861837" cy="24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NZ" sz="1200" dirty="0">
                <a:latin typeface="Tahoma"/>
              </a:rPr>
              <a:t/>
            </a:r>
            <a:br>
              <a:rPr lang="en-NZ" sz="1200" dirty="0">
                <a:latin typeface="Tahoma"/>
              </a:rPr>
            </a:br>
            <a:r>
              <a:rPr lang="en-US" sz="1200" dirty="0">
                <a:latin typeface="Tahoma"/>
              </a:rPr>
              <a:t> </a:t>
            </a:r>
            <a:r>
              <a:rPr lang="en-US" b="1" dirty="0" smtClean="0">
                <a:solidFill>
                  <a:srgbClr val="2E5796"/>
                </a:solidFill>
                <a:latin typeface="Tahoma"/>
              </a:rPr>
              <a:t>Aim of the study</a:t>
            </a:r>
            <a:endParaRPr lang="en-NZ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This </a:t>
            </a:r>
            <a:r>
              <a:rPr lang="en-US" dirty="0"/>
              <a:t>study investigates whether the density of tobacco outlets around secondary schools in </a:t>
            </a:r>
            <a:r>
              <a:rPr lang="en-US" dirty="0" smtClean="0"/>
              <a:t>New Zealand </a:t>
            </a:r>
            <a:r>
              <a:rPr lang="en-US" dirty="0"/>
              <a:t>(500m and 1000m) is associated with current smoking, susceptibility to smoking, and purchasing of tobacco. </a:t>
            </a:r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92277"/>
            <a:ext cx="3712725" cy="14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39"/>
            <a:ext cx="8044632" cy="16906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US" b="1" dirty="0" smtClean="0">
                <a:solidFill>
                  <a:srgbClr val="2E5796"/>
                </a:solidFill>
                <a:latin typeface="Tahoma"/>
              </a:rPr>
              <a:t>Density of tobacco retail outlets</a:t>
            </a:r>
            <a:br>
              <a:rPr lang="en-US" b="1" dirty="0" smtClean="0">
                <a:solidFill>
                  <a:srgbClr val="2E5796"/>
                </a:solidFill>
                <a:latin typeface="Tahoma"/>
              </a:rPr>
            </a:br>
            <a:r>
              <a:rPr lang="en-US" sz="3200" dirty="0" smtClean="0">
                <a:solidFill>
                  <a:srgbClr val="2E5796"/>
                </a:solidFill>
                <a:latin typeface="Tahoma"/>
              </a:rPr>
              <a:t>500 and 1000m polygons </a:t>
            </a:r>
            <a:endParaRPr lang="en-NZ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" y="2009880"/>
            <a:ext cx="8306766" cy="4848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4" y="5167313"/>
            <a:ext cx="2363787" cy="169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3676"/>
            <a:ext cx="2224781" cy="11636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88424" cy="817562"/>
          </a:xfrm>
        </p:spPr>
        <p:txBody>
          <a:bodyPr/>
          <a:lstStyle/>
          <a:p>
            <a:pPr algn="ctr"/>
            <a:r>
              <a:rPr lang="en-NZ" b="1" dirty="0" smtClean="0"/>
              <a:t>What did we find? Current smoking</a:t>
            </a:r>
            <a:endParaRPr lang="en-NZ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770247"/>
              </p:ext>
            </p:extLst>
          </p:nvPr>
        </p:nvGraphicFramePr>
        <p:xfrm>
          <a:off x="471512" y="2564904"/>
          <a:ext cx="784490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Retailer</a:t>
                      </a:r>
                      <a:r>
                        <a:rPr lang="en-NZ" sz="2400" baseline="0" dirty="0" smtClean="0"/>
                        <a:t>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500m of a school</a:t>
                      </a:r>
                    </a:p>
                    <a:p>
                      <a:pPr algn="ctr"/>
                      <a:r>
                        <a:rPr lang="en-NZ" sz="2400" dirty="0" smtClean="0"/>
                        <a:t>Adjusted odds</a:t>
                      </a:r>
                      <a:r>
                        <a:rPr lang="en-NZ" sz="2400" baseline="0" dirty="0" smtClean="0"/>
                        <a:t> ratio</a:t>
                      </a:r>
                    </a:p>
                    <a:p>
                      <a:pPr algn="ctr"/>
                      <a:r>
                        <a:rPr lang="en-NZ" sz="2400" baseline="0" dirty="0" smtClean="0"/>
                        <a:t>(95% CI)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1000m of a</a:t>
                      </a:r>
                      <a:r>
                        <a:rPr lang="en-NZ" sz="2400" baseline="0" dirty="0" smtClean="0"/>
                        <a:t> school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/>
                        <a:t>Adjusted odds</a:t>
                      </a:r>
                      <a:r>
                        <a:rPr lang="en-NZ" sz="2400" baseline="0" dirty="0" smtClean="0"/>
                        <a:t> ratio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aseline="0" dirty="0" smtClean="0"/>
                        <a:t>(95% CI)</a:t>
                      </a:r>
                      <a:endParaRPr lang="en-N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0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Low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 (0.8, 0.99)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 (0.65, 0.96)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High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 (0.65, 0.87)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(0.67, 0.96)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98" y="260648"/>
            <a:ext cx="8895878" cy="817562"/>
          </a:xfrm>
        </p:spPr>
        <p:txBody>
          <a:bodyPr/>
          <a:lstStyle/>
          <a:p>
            <a:r>
              <a:rPr lang="en-NZ" sz="3200" b="1" dirty="0" smtClean="0"/>
              <a:t>What did we find? Susceptibility to smoking</a:t>
            </a:r>
            <a:endParaRPr lang="en-NZ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33391"/>
              </p:ext>
            </p:extLst>
          </p:nvPr>
        </p:nvGraphicFramePr>
        <p:xfrm>
          <a:off x="471512" y="2564904"/>
          <a:ext cx="784490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Retailer</a:t>
                      </a:r>
                      <a:r>
                        <a:rPr lang="en-NZ" sz="2400" baseline="0" dirty="0" smtClean="0"/>
                        <a:t>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500m of a school</a:t>
                      </a:r>
                    </a:p>
                    <a:p>
                      <a:pPr algn="ctr"/>
                      <a:r>
                        <a:rPr lang="en-NZ" sz="2400" dirty="0" smtClean="0"/>
                        <a:t>Adjusted odds</a:t>
                      </a:r>
                      <a:r>
                        <a:rPr lang="en-NZ" sz="2400" baseline="0" dirty="0" smtClean="0"/>
                        <a:t> ratio</a:t>
                      </a:r>
                    </a:p>
                    <a:p>
                      <a:pPr algn="ctr"/>
                      <a:r>
                        <a:rPr lang="en-NZ" sz="2400" baseline="0" dirty="0" smtClean="0"/>
                        <a:t>(95% CI)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1000m of a</a:t>
                      </a:r>
                      <a:r>
                        <a:rPr lang="en-NZ" sz="2400" baseline="0" dirty="0" smtClean="0"/>
                        <a:t> school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/>
                        <a:t>Adjusted odds</a:t>
                      </a:r>
                      <a:r>
                        <a:rPr lang="en-NZ" sz="2400" baseline="0" dirty="0" smtClean="0"/>
                        <a:t> ratio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aseline="0" dirty="0" smtClean="0"/>
                        <a:t>(95% CI)</a:t>
                      </a:r>
                      <a:endParaRPr lang="en-N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0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Low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 (0.89, 1.08)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 (0.95, 1.11)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High density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 (1.03, 1.14)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 (1.01, 1.16)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817562"/>
          </a:xfrm>
        </p:spPr>
        <p:txBody>
          <a:bodyPr/>
          <a:lstStyle/>
          <a:p>
            <a:r>
              <a:rPr lang="en-NZ" b="1" dirty="0" smtClean="0"/>
              <a:t>What did we find? Purchasing tobacco</a:t>
            </a:r>
            <a:endParaRPr lang="en-NZ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51576"/>
              </p:ext>
            </p:extLst>
          </p:nvPr>
        </p:nvGraphicFramePr>
        <p:xfrm>
          <a:off x="471512" y="2564904"/>
          <a:ext cx="784490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+mn-lt"/>
                        </a:rPr>
                        <a:t>Retailer</a:t>
                      </a:r>
                      <a:r>
                        <a:rPr lang="en-NZ" sz="2400" baseline="0" dirty="0" smtClean="0">
                          <a:latin typeface="+mn-lt"/>
                        </a:rPr>
                        <a:t> Density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+mn-lt"/>
                        </a:rPr>
                        <a:t>500m of a school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+mn-lt"/>
                        </a:rPr>
                        <a:t>Adjusted odds</a:t>
                      </a:r>
                      <a:r>
                        <a:rPr lang="en-NZ" sz="2400" baseline="0" dirty="0" smtClean="0">
                          <a:latin typeface="+mn-lt"/>
                        </a:rPr>
                        <a:t> ratio</a:t>
                      </a:r>
                    </a:p>
                    <a:p>
                      <a:pPr algn="ctr"/>
                      <a:r>
                        <a:rPr lang="en-NZ" sz="2400" baseline="0" dirty="0" smtClean="0">
                          <a:latin typeface="+mn-lt"/>
                        </a:rPr>
                        <a:t>(95% CI)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+mn-lt"/>
                        </a:rPr>
                        <a:t>1000m of a</a:t>
                      </a:r>
                      <a:r>
                        <a:rPr lang="en-NZ" sz="2400" baseline="0" dirty="0" smtClean="0">
                          <a:latin typeface="+mn-lt"/>
                        </a:rPr>
                        <a:t> school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latin typeface="+mn-lt"/>
                        </a:rPr>
                        <a:t>Adjusted odds</a:t>
                      </a:r>
                      <a:r>
                        <a:rPr lang="en-NZ" sz="2400" baseline="0" dirty="0" smtClean="0">
                          <a:latin typeface="+mn-lt"/>
                        </a:rPr>
                        <a:t> ratio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aseline="0" dirty="0" smtClean="0">
                          <a:latin typeface="+mn-lt"/>
                        </a:rPr>
                        <a:t>(95% CI)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+mn-lt"/>
                        </a:rPr>
                        <a:t>0 Density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+mn-lt"/>
                        </a:rPr>
                        <a:t>Low density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 (0.75, 1.49)</a:t>
                      </a:r>
                      <a:endParaRPr lang="en-NZ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(0.8, 1.68)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+mn-lt"/>
                        </a:rPr>
                        <a:t>High density</a:t>
                      </a:r>
                      <a:endParaRPr lang="en-N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 (0.83, 1.67)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 (1.07, 2017)</a:t>
                      </a:r>
                      <a:endParaRPr lang="en-NZ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17562"/>
          </a:xfrm>
        </p:spPr>
        <p:txBody>
          <a:bodyPr/>
          <a:lstStyle/>
          <a:p>
            <a:r>
              <a:rPr lang="en-NZ" b="1" dirty="0" smtClean="0"/>
              <a:t>Strategies used internationally</a:t>
            </a:r>
            <a:endParaRPr lang="en-NZ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Cayuga County, New York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Santa Clara County, California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Huntingdon Park, California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Lynwood Park, California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86" y="692696"/>
            <a:ext cx="1575022" cy="15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6" y="2410666"/>
            <a:ext cx="1603502" cy="1603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6" y="4140245"/>
            <a:ext cx="1603502" cy="16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</TotalTime>
  <Words>448</Words>
  <Application>Microsoft Office PowerPoint</Application>
  <PresentationFormat>On-screen Show (4:3)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Tahoma</vt:lpstr>
      <vt:lpstr>Times New Roman</vt:lpstr>
      <vt:lpstr>Adjacency</vt:lpstr>
      <vt:lpstr>   Tobacco retail outlet density and risk of youth smoking in New Zealand</vt:lpstr>
      <vt:lpstr>   Tobacco retail outlets in New Zealand</vt:lpstr>
      <vt:lpstr>   Background</vt:lpstr>
      <vt:lpstr>   Aim of the study</vt:lpstr>
      <vt:lpstr> Density of tobacco retail outlets 500 and 1000m polygons </vt:lpstr>
      <vt:lpstr>What did we find? Current smoking</vt:lpstr>
      <vt:lpstr>What did we find? Susceptibility to smoking</vt:lpstr>
      <vt:lpstr>What did we find? Purchasing tobacco</vt:lpstr>
      <vt:lpstr>Strategies used internationally</vt:lpstr>
      <vt:lpstr>Implications: Retail endgame strategies</vt:lpstr>
      <vt:lpstr>PowerPoint Presentation</vt:lpstr>
    </vt:vector>
  </TitlesOfParts>
  <Company>University of Otago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Toe Tags:  An Analysis of Alternative Smokefree Messages</dc:title>
  <dc:creator>jhoek</dc:creator>
  <cp:lastModifiedBy>Louise Marsh</cp:lastModifiedBy>
  <cp:revision>212</cp:revision>
  <cp:lastPrinted>2015-09-07T01:49:41Z</cp:lastPrinted>
  <dcterms:created xsi:type="dcterms:W3CDTF">2012-10-14T07:51:04Z</dcterms:created>
  <dcterms:modified xsi:type="dcterms:W3CDTF">2022-05-23T22:05:35Z</dcterms:modified>
</cp:coreProperties>
</file>