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761163" cy="9942513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209" autoAdjust="0"/>
    <p:restoredTop sz="99112" autoAdjust="0"/>
  </p:normalViewPr>
  <p:slideViewPr>
    <p:cSldViewPr snapToGrid="0">
      <p:cViewPr>
        <p:scale>
          <a:sx n="30" d="100"/>
          <a:sy n="30" d="100"/>
        </p:scale>
        <p:origin x="130" y="-12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5AB2E9-3568-4939-AD20-F42726F09D02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F1FE2A-97BA-4B52-B3A6-E44D1F20CB28}">
      <dgm:prSet phldrT="[Text]"/>
      <dgm:spPr>
        <a:solidFill>
          <a:schemeClr val="bg2">
            <a:lumMod val="9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rgbClr val="FF0000"/>
              </a:solidFill>
              <a:latin typeface="Corbel"/>
              <a:cs typeface="Corbel"/>
            </a:rPr>
            <a:t>Brand Value</a:t>
          </a:r>
          <a:endParaRPr lang="en-US" dirty="0">
            <a:solidFill>
              <a:srgbClr val="FF0000"/>
            </a:solidFill>
            <a:latin typeface="Corbel"/>
            <a:cs typeface="Corbel"/>
          </a:endParaRPr>
        </a:p>
      </dgm:t>
    </dgm:pt>
    <dgm:pt modelId="{272155B6-483B-4675-B173-D3F00A201046}" type="parTrans" cxnId="{FC6EE199-23CF-4307-94F8-FC53916EA51A}">
      <dgm:prSet/>
      <dgm:spPr/>
      <dgm:t>
        <a:bodyPr/>
        <a:lstStyle/>
        <a:p>
          <a:endParaRPr lang="en-US"/>
        </a:p>
      </dgm:t>
    </dgm:pt>
    <dgm:pt modelId="{0CACD921-34CA-4681-87F1-041A98C27B3D}" type="sibTrans" cxnId="{FC6EE199-23CF-4307-94F8-FC53916EA51A}">
      <dgm:prSet/>
      <dgm:spPr/>
      <dgm:t>
        <a:bodyPr/>
        <a:lstStyle/>
        <a:p>
          <a:endParaRPr lang="en-US"/>
        </a:p>
      </dgm:t>
    </dgm:pt>
    <dgm:pt modelId="{4640F6E6-EF32-4372-9B3B-2FFD48F9CB5C}">
      <dgm:prSet phldrT="[Text]" custT="1"/>
      <dgm:spPr>
        <a:solidFill>
          <a:schemeClr val="bg2"/>
        </a:solidFill>
        <a:ln w="31750">
          <a:solidFill>
            <a:schemeClr val="tx2">
              <a:lumMod val="10000"/>
              <a:lumOff val="90000"/>
            </a:schemeClr>
          </a:solidFill>
        </a:ln>
      </dgm:spPr>
      <dgm:t>
        <a:bodyPr/>
        <a:lstStyle/>
        <a:p>
          <a:pPr algn="l">
            <a:spcAft>
              <a:spcPts val="1800"/>
            </a:spcAft>
          </a:pPr>
          <a:r>
            <a:rPr lang="en-US" sz="3200" dirty="0" smtClean="0">
              <a:latin typeface="Corbel"/>
              <a:cs typeface="Corbel"/>
            </a:rPr>
            <a:t>Consumers buy branded products for their symbolic as well as functional properties.</a:t>
          </a:r>
          <a:r>
            <a:rPr lang="en-US" sz="3200" baseline="30000" dirty="0" smtClean="0">
              <a:latin typeface="Corbel"/>
              <a:cs typeface="Corbel"/>
            </a:rPr>
            <a:t>2</a:t>
          </a:r>
          <a:endParaRPr lang="en-US" sz="3200" baseline="30000" dirty="0">
            <a:latin typeface="Corbel"/>
            <a:cs typeface="Corbel"/>
          </a:endParaRPr>
        </a:p>
      </dgm:t>
    </dgm:pt>
    <dgm:pt modelId="{DB4F8E23-BBE6-4AB5-9D82-74F5115D7455}" type="parTrans" cxnId="{ACB965C6-1ACF-483C-9C29-8A17C949C706}">
      <dgm:prSet/>
      <dgm:spPr/>
      <dgm:t>
        <a:bodyPr/>
        <a:lstStyle/>
        <a:p>
          <a:endParaRPr lang="en-US"/>
        </a:p>
      </dgm:t>
    </dgm:pt>
    <dgm:pt modelId="{55E32D54-3DF3-4F3F-B3B8-1AEE5606EC62}" type="sibTrans" cxnId="{ACB965C6-1ACF-483C-9C29-8A17C949C706}">
      <dgm:prSet/>
      <dgm:spPr/>
      <dgm:t>
        <a:bodyPr/>
        <a:lstStyle/>
        <a:p>
          <a:endParaRPr lang="en-US"/>
        </a:p>
      </dgm:t>
    </dgm:pt>
    <dgm:pt modelId="{184B56DA-A66C-4DD0-AE11-0A7EBA387E48}">
      <dgm:prSet phldrT="[Text]"/>
      <dgm:spPr>
        <a:solidFill>
          <a:schemeClr val="bg2">
            <a:lumMod val="9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rgbClr val="FF0000"/>
              </a:solidFill>
              <a:latin typeface="Corbel"/>
              <a:cs typeface="Corbel"/>
            </a:rPr>
            <a:t>Pricing</a:t>
          </a:r>
          <a:endParaRPr lang="en-US" dirty="0">
            <a:solidFill>
              <a:srgbClr val="FF0000"/>
            </a:solidFill>
            <a:latin typeface="Corbel"/>
            <a:cs typeface="Corbel"/>
          </a:endParaRPr>
        </a:p>
      </dgm:t>
    </dgm:pt>
    <dgm:pt modelId="{3C1C544F-4C0C-4E19-A3D2-C3E5175D7B4B}" type="parTrans" cxnId="{01AD485A-0916-4A80-9CBA-29870F4D202A}">
      <dgm:prSet/>
      <dgm:spPr/>
      <dgm:t>
        <a:bodyPr/>
        <a:lstStyle/>
        <a:p>
          <a:endParaRPr lang="en-US"/>
        </a:p>
      </dgm:t>
    </dgm:pt>
    <dgm:pt modelId="{8EE144C8-20EA-43DA-B048-41CEE06807BC}" type="sibTrans" cxnId="{01AD485A-0916-4A80-9CBA-29870F4D202A}">
      <dgm:prSet/>
      <dgm:spPr/>
      <dgm:t>
        <a:bodyPr/>
        <a:lstStyle/>
        <a:p>
          <a:endParaRPr lang="en-US"/>
        </a:p>
      </dgm:t>
    </dgm:pt>
    <dgm:pt modelId="{2F8ECEAC-FAA3-4503-A169-57F41A503807}">
      <dgm:prSet phldrT="[Text]"/>
      <dgm:spPr>
        <a:solidFill>
          <a:schemeClr val="bg2">
            <a:lumMod val="9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rgbClr val="FF0000"/>
              </a:solidFill>
              <a:latin typeface="Corbel"/>
              <a:cs typeface="Corbel"/>
            </a:rPr>
            <a:t>Experimental Auctions</a:t>
          </a:r>
          <a:endParaRPr lang="en-US" dirty="0">
            <a:solidFill>
              <a:srgbClr val="FF0000"/>
            </a:solidFill>
            <a:latin typeface="Corbel"/>
            <a:cs typeface="Corbel"/>
          </a:endParaRPr>
        </a:p>
      </dgm:t>
    </dgm:pt>
    <dgm:pt modelId="{ACAA3BC8-2CDA-42A5-8DD6-5A948ACC6FCF}" type="parTrans" cxnId="{24836079-9FDA-4F84-9291-518671EE6E30}">
      <dgm:prSet/>
      <dgm:spPr/>
      <dgm:t>
        <a:bodyPr/>
        <a:lstStyle/>
        <a:p>
          <a:endParaRPr lang="en-US"/>
        </a:p>
      </dgm:t>
    </dgm:pt>
    <dgm:pt modelId="{61A568BF-D1AB-4345-9CA7-878468CAA9E0}" type="sibTrans" cxnId="{24836079-9FDA-4F84-9291-518671EE6E30}">
      <dgm:prSet/>
      <dgm:spPr/>
      <dgm:t>
        <a:bodyPr/>
        <a:lstStyle/>
        <a:p>
          <a:endParaRPr lang="en-US"/>
        </a:p>
      </dgm:t>
    </dgm:pt>
    <dgm:pt modelId="{BB5A00DF-7368-4451-822A-C5213BEFEEBE}">
      <dgm:prSet phldrT="[Text]" custT="1"/>
      <dgm:spPr>
        <a:solidFill>
          <a:schemeClr val="bg2"/>
        </a:solidFill>
        <a:ln w="31750">
          <a:solidFill>
            <a:schemeClr val="tx2">
              <a:lumMod val="10000"/>
              <a:lumOff val="90000"/>
            </a:schemeClr>
          </a:solidFill>
        </a:ln>
      </dgm:spPr>
      <dgm:t>
        <a:bodyPr/>
        <a:lstStyle/>
        <a:p>
          <a:pPr>
            <a:spcAft>
              <a:spcPts val="1800"/>
            </a:spcAft>
          </a:pPr>
          <a:r>
            <a:rPr lang="en-US" sz="3200" dirty="0" smtClean="0">
              <a:latin typeface="Corbel"/>
              <a:cs typeface="Corbel"/>
            </a:rPr>
            <a:t>Experimental auctions have immediate monetary consequences and higher external validity than stated intentions.</a:t>
          </a:r>
          <a:endParaRPr lang="en-US" sz="3200" dirty="0">
            <a:latin typeface="Corbel"/>
            <a:cs typeface="Corbel"/>
          </a:endParaRPr>
        </a:p>
      </dgm:t>
    </dgm:pt>
    <dgm:pt modelId="{DBF05790-03E0-47D4-8137-1ED35487613F}" type="parTrans" cxnId="{3F455948-84CC-4BD3-B122-BC7FC520F6C2}">
      <dgm:prSet/>
      <dgm:spPr/>
      <dgm:t>
        <a:bodyPr/>
        <a:lstStyle/>
        <a:p>
          <a:endParaRPr lang="en-US"/>
        </a:p>
      </dgm:t>
    </dgm:pt>
    <dgm:pt modelId="{1FC1A5B2-F57F-4D1D-AD7C-59801453B2A1}" type="sibTrans" cxnId="{3F455948-84CC-4BD3-B122-BC7FC520F6C2}">
      <dgm:prSet/>
      <dgm:spPr/>
      <dgm:t>
        <a:bodyPr/>
        <a:lstStyle/>
        <a:p>
          <a:endParaRPr lang="en-US"/>
        </a:p>
      </dgm:t>
    </dgm:pt>
    <dgm:pt modelId="{C67302F0-D752-2540-8DA6-D01A6764B2DF}">
      <dgm:prSet phldrT="[Text]" custT="1"/>
      <dgm:spPr>
        <a:solidFill>
          <a:schemeClr val="bg2"/>
        </a:solidFill>
        <a:ln w="31750">
          <a:solidFill>
            <a:schemeClr val="tx2">
              <a:lumMod val="10000"/>
              <a:lumOff val="90000"/>
            </a:schemeClr>
          </a:solidFill>
        </a:ln>
      </dgm:spPr>
      <dgm:t>
        <a:bodyPr/>
        <a:lstStyle/>
        <a:p>
          <a:pPr algn="l">
            <a:spcAft>
              <a:spcPct val="15000"/>
            </a:spcAft>
          </a:pPr>
          <a:r>
            <a:rPr lang="en-US" sz="3200" baseline="0" dirty="0" smtClean="0">
              <a:latin typeface="Corbel"/>
              <a:cs typeface="Corbel"/>
            </a:rPr>
            <a:t>Tobacco branding promotes smoking as a desirable behaviour and deflects attention from health warnings.</a:t>
          </a:r>
          <a:r>
            <a:rPr lang="en-US" sz="3200" baseline="30000" dirty="0" smtClean="0">
              <a:latin typeface="Corbel"/>
              <a:cs typeface="Corbel"/>
            </a:rPr>
            <a:t>3</a:t>
          </a:r>
          <a:endParaRPr lang="en-US" sz="3200" baseline="30000" dirty="0">
            <a:latin typeface="Corbel"/>
            <a:cs typeface="Corbel"/>
          </a:endParaRPr>
        </a:p>
      </dgm:t>
    </dgm:pt>
    <dgm:pt modelId="{F6648CEA-4141-4C4D-9E5B-0261469B5EB6}" type="parTrans" cxnId="{7C30D681-7852-E44F-9095-9A75ADED215C}">
      <dgm:prSet/>
      <dgm:spPr/>
      <dgm:t>
        <a:bodyPr/>
        <a:lstStyle/>
        <a:p>
          <a:endParaRPr lang="en-US"/>
        </a:p>
      </dgm:t>
    </dgm:pt>
    <dgm:pt modelId="{C07F7C76-AC98-A346-A594-43D90013B0BE}" type="sibTrans" cxnId="{7C30D681-7852-E44F-9095-9A75ADED215C}">
      <dgm:prSet/>
      <dgm:spPr/>
      <dgm:t>
        <a:bodyPr/>
        <a:lstStyle/>
        <a:p>
          <a:endParaRPr lang="en-US"/>
        </a:p>
      </dgm:t>
    </dgm:pt>
    <dgm:pt modelId="{D9917AC7-C0BE-C34A-8C6C-4E4B76E1126D}">
      <dgm:prSet phldrT="[Text]" custT="1"/>
      <dgm:spPr>
        <a:solidFill>
          <a:schemeClr val="bg2"/>
        </a:solidFill>
        <a:ln w="31750">
          <a:solidFill>
            <a:schemeClr val="tx2">
              <a:lumMod val="10000"/>
              <a:lumOff val="90000"/>
            </a:schemeClr>
          </a:solidFill>
        </a:ln>
      </dgm:spPr>
      <dgm:t>
        <a:bodyPr/>
        <a:lstStyle/>
        <a:p>
          <a:pPr>
            <a:spcAft>
              <a:spcPts val="1800"/>
            </a:spcAft>
          </a:pPr>
          <a:r>
            <a:rPr lang="en-US" sz="3200" dirty="0" smtClean="0">
              <a:latin typeface="Corbel"/>
              <a:cs typeface="Corbel"/>
            </a:rPr>
            <a:t>Addiction means demand for tobacco is relatively  inelastic and more heavily addicted smokers may be less responsive to plain packaging.</a:t>
          </a:r>
          <a:r>
            <a:rPr lang="en-US" sz="3200" baseline="30000" dirty="0" smtClean="0">
              <a:latin typeface="Corbel"/>
              <a:cs typeface="Corbel"/>
            </a:rPr>
            <a:t>4</a:t>
          </a:r>
          <a:r>
            <a:rPr lang="en-US" sz="3200" baseline="0" dirty="0" smtClean="0">
              <a:latin typeface="Corbel"/>
              <a:cs typeface="Corbel"/>
            </a:rPr>
            <a:t> </a:t>
          </a:r>
          <a:endParaRPr lang="en-US" sz="3200" baseline="30000" dirty="0">
            <a:latin typeface="Corbel"/>
            <a:cs typeface="Corbel"/>
          </a:endParaRPr>
        </a:p>
      </dgm:t>
    </dgm:pt>
    <dgm:pt modelId="{01454E3F-4E01-9F4A-9705-99B3C8DC6DF8}" type="parTrans" cxnId="{21D5348D-5CE4-F648-B987-5D34DA76488C}">
      <dgm:prSet/>
      <dgm:spPr/>
      <dgm:t>
        <a:bodyPr/>
        <a:lstStyle/>
        <a:p>
          <a:endParaRPr lang="en-US"/>
        </a:p>
      </dgm:t>
    </dgm:pt>
    <dgm:pt modelId="{A88B0F27-C1D0-2F44-9A96-C8EF447454CF}" type="sibTrans" cxnId="{21D5348D-5CE4-F648-B987-5D34DA76488C}">
      <dgm:prSet/>
      <dgm:spPr/>
      <dgm:t>
        <a:bodyPr/>
        <a:lstStyle/>
        <a:p>
          <a:endParaRPr lang="en-US"/>
        </a:p>
      </dgm:t>
    </dgm:pt>
    <dgm:pt modelId="{0D831F8C-D380-084C-B522-4B4C7C797624}">
      <dgm:prSet phldrT="[Text]" custT="1"/>
      <dgm:spPr>
        <a:solidFill>
          <a:schemeClr val="bg2"/>
        </a:solidFill>
        <a:ln w="31750">
          <a:solidFill>
            <a:schemeClr val="tx2">
              <a:lumMod val="10000"/>
              <a:lumOff val="90000"/>
            </a:schemeClr>
          </a:solidFill>
        </a:ln>
      </dgm:spPr>
      <dgm:t>
        <a:bodyPr/>
        <a:lstStyle/>
        <a:p>
          <a:pPr>
            <a:spcAft>
              <a:spcPct val="15000"/>
            </a:spcAft>
          </a:pPr>
          <a:r>
            <a:rPr lang="en-US" sz="3200" dirty="0" smtClean="0">
              <a:latin typeface="Corbel"/>
              <a:cs typeface="Corbel"/>
            </a:rPr>
            <a:t>Demand for plain packages with large pictorial warnings was lower than for other packs, particularly among smokers with lower education levels.</a:t>
          </a:r>
          <a:r>
            <a:rPr lang="en-US" sz="3200" baseline="30000" dirty="0" smtClean="0">
              <a:latin typeface="Corbel"/>
              <a:cs typeface="Corbel"/>
            </a:rPr>
            <a:t>4,5</a:t>
          </a:r>
          <a:endParaRPr lang="en-US" sz="3200" dirty="0">
            <a:latin typeface="Corbel"/>
            <a:cs typeface="Corbel"/>
          </a:endParaRPr>
        </a:p>
      </dgm:t>
    </dgm:pt>
    <dgm:pt modelId="{876AEC02-D093-A644-8D38-1D1B36F6BEA0}" type="parTrans" cxnId="{2F200C24-7169-8F48-9DEB-E7FB409AD8BF}">
      <dgm:prSet/>
      <dgm:spPr/>
      <dgm:t>
        <a:bodyPr/>
        <a:lstStyle/>
        <a:p>
          <a:endParaRPr lang="en-US"/>
        </a:p>
      </dgm:t>
    </dgm:pt>
    <dgm:pt modelId="{C342D76A-99D8-CF43-B37D-4F194306903D}" type="sibTrans" cxnId="{2F200C24-7169-8F48-9DEB-E7FB409AD8BF}">
      <dgm:prSet/>
      <dgm:spPr/>
      <dgm:t>
        <a:bodyPr/>
        <a:lstStyle/>
        <a:p>
          <a:endParaRPr lang="en-US"/>
        </a:p>
      </dgm:t>
    </dgm:pt>
    <dgm:pt modelId="{CA753F2E-DD71-4347-8772-2D495BE3A928}">
      <dgm:prSet phldrT="[Text]" custT="1"/>
      <dgm:spPr>
        <a:solidFill>
          <a:schemeClr val="bg2"/>
        </a:solidFill>
        <a:ln w="31750">
          <a:solidFill>
            <a:schemeClr val="tx2">
              <a:lumMod val="10000"/>
              <a:lumOff val="90000"/>
            </a:schemeClr>
          </a:solidFill>
        </a:ln>
      </dgm:spPr>
      <dgm:t>
        <a:bodyPr/>
        <a:lstStyle/>
        <a:p>
          <a:pPr>
            <a:spcAft>
              <a:spcPct val="15000"/>
            </a:spcAft>
          </a:pPr>
          <a:r>
            <a:rPr lang="en-US" sz="3200" baseline="0" dirty="0" smtClean="0">
              <a:latin typeface="Corbel"/>
              <a:cs typeface="Corbel"/>
            </a:rPr>
            <a:t>Young and lower socio-economic smokers have greater price sensitivity than older smokers and may be more willing to trade brand off against price.</a:t>
          </a:r>
          <a:endParaRPr lang="en-US" sz="3200" baseline="0" dirty="0">
            <a:latin typeface="Corbel"/>
            <a:cs typeface="Corbel"/>
          </a:endParaRPr>
        </a:p>
      </dgm:t>
    </dgm:pt>
    <dgm:pt modelId="{B612BC16-C6EF-0F46-8B53-8C1B6B196011}" type="parTrans" cxnId="{4B1E597D-7F5B-8248-8951-DD640ACAD7EA}">
      <dgm:prSet/>
      <dgm:spPr/>
      <dgm:t>
        <a:bodyPr/>
        <a:lstStyle/>
        <a:p>
          <a:endParaRPr lang="en-US"/>
        </a:p>
      </dgm:t>
    </dgm:pt>
    <dgm:pt modelId="{62699C52-0434-E74E-A584-F82FA8173784}" type="sibTrans" cxnId="{4B1E597D-7F5B-8248-8951-DD640ACAD7EA}">
      <dgm:prSet/>
      <dgm:spPr/>
      <dgm:t>
        <a:bodyPr/>
        <a:lstStyle/>
        <a:p>
          <a:endParaRPr lang="en-US"/>
        </a:p>
      </dgm:t>
    </dgm:pt>
    <dgm:pt modelId="{2B806121-6F03-40D5-9463-A3F8F24E6EFF}">
      <dgm:prSet phldrT="[Text]" custT="1"/>
      <dgm:spPr>
        <a:solidFill>
          <a:schemeClr val="bg2"/>
        </a:solidFill>
        <a:ln w="31750">
          <a:solidFill>
            <a:schemeClr val="tx2">
              <a:lumMod val="10000"/>
              <a:lumOff val="90000"/>
            </a:schemeClr>
          </a:solidFill>
        </a:ln>
      </dgm:spPr>
      <dgm:t>
        <a:bodyPr/>
        <a:lstStyle/>
        <a:p>
          <a:pPr algn="l">
            <a:spcAft>
              <a:spcPts val="1800"/>
            </a:spcAft>
          </a:pPr>
          <a:r>
            <a:rPr lang="en-US" sz="3200" baseline="0" dirty="0" smtClean="0">
              <a:latin typeface="Corbel"/>
              <a:cs typeface="Corbel"/>
            </a:rPr>
            <a:t>Branding gives homogenous products distinctive properties.</a:t>
          </a:r>
          <a:endParaRPr lang="en-US" sz="3200" baseline="30000" dirty="0">
            <a:latin typeface="Corbel"/>
            <a:cs typeface="Corbel"/>
          </a:endParaRPr>
        </a:p>
      </dgm:t>
    </dgm:pt>
    <dgm:pt modelId="{B1B529ED-1A7B-4D9B-B58D-7C011EB851E4}" type="parTrans" cxnId="{4D3E9D01-2A2D-4876-93C2-B05B05253D07}">
      <dgm:prSet/>
      <dgm:spPr/>
      <dgm:t>
        <a:bodyPr/>
        <a:lstStyle/>
        <a:p>
          <a:endParaRPr lang="en-NZ"/>
        </a:p>
      </dgm:t>
    </dgm:pt>
    <dgm:pt modelId="{53A2565C-41D1-49C3-A0F6-5AC29A2AE630}" type="sibTrans" cxnId="{4D3E9D01-2A2D-4876-93C2-B05B05253D07}">
      <dgm:prSet/>
      <dgm:spPr/>
      <dgm:t>
        <a:bodyPr/>
        <a:lstStyle/>
        <a:p>
          <a:endParaRPr lang="en-NZ"/>
        </a:p>
      </dgm:t>
    </dgm:pt>
    <dgm:pt modelId="{4351CFC8-37EC-494B-A841-287649776134}" type="pres">
      <dgm:prSet presAssocID="{425AB2E9-3568-4939-AD20-F42726F09D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E9962D-05C5-4F85-A473-03B50B9C6416}" type="pres">
      <dgm:prSet presAssocID="{06F1FE2A-97BA-4B52-B3A6-E44D1F20CB28}" presName="composite" presStyleCnt="0"/>
      <dgm:spPr/>
      <dgm:t>
        <a:bodyPr/>
        <a:lstStyle/>
        <a:p>
          <a:endParaRPr lang="en-US"/>
        </a:p>
      </dgm:t>
    </dgm:pt>
    <dgm:pt modelId="{B8C15370-9E21-4343-A577-4985C41A0B6E}" type="pres">
      <dgm:prSet presAssocID="{06F1FE2A-97BA-4B52-B3A6-E44D1F20CB2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5B54D-BB89-4898-B770-68834B90CB27}" type="pres">
      <dgm:prSet presAssocID="{06F1FE2A-97BA-4B52-B3A6-E44D1F20CB2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E2C66E-7169-4E42-A713-6528CC71DD9D}" type="pres">
      <dgm:prSet presAssocID="{0CACD921-34CA-4681-87F1-041A98C27B3D}" presName="space" presStyleCnt="0"/>
      <dgm:spPr/>
      <dgm:t>
        <a:bodyPr/>
        <a:lstStyle/>
        <a:p>
          <a:endParaRPr lang="en-US"/>
        </a:p>
      </dgm:t>
    </dgm:pt>
    <dgm:pt modelId="{C25D5A66-A92F-4D7D-A84B-534F27779317}" type="pres">
      <dgm:prSet presAssocID="{184B56DA-A66C-4DD0-AE11-0A7EBA387E48}" presName="composite" presStyleCnt="0"/>
      <dgm:spPr/>
      <dgm:t>
        <a:bodyPr/>
        <a:lstStyle/>
        <a:p>
          <a:endParaRPr lang="en-US"/>
        </a:p>
      </dgm:t>
    </dgm:pt>
    <dgm:pt modelId="{E01B3154-0666-4584-9FC4-432DE00CC402}" type="pres">
      <dgm:prSet presAssocID="{184B56DA-A66C-4DD0-AE11-0A7EBA387E4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C96761-7A7E-46B1-9A31-B92F49834D5A}" type="pres">
      <dgm:prSet presAssocID="{184B56DA-A66C-4DD0-AE11-0A7EBA387E4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04D87C-D390-4BAA-B20D-69AF97599BD7}" type="pres">
      <dgm:prSet presAssocID="{8EE144C8-20EA-43DA-B048-41CEE06807BC}" presName="space" presStyleCnt="0"/>
      <dgm:spPr/>
      <dgm:t>
        <a:bodyPr/>
        <a:lstStyle/>
        <a:p>
          <a:endParaRPr lang="en-US"/>
        </a:p>
      </dgm:t>
    </dgm:pt>
    <dgm:pt modelId="{F9A125CB-F105-4A75-821B-0388D80248ED}" type="pres">
      <dgm:prSet presAssocID="{2F8ECEAC-FAA3-4503-A169-57F41A503807}" presName="composite" presStyleCnt="0"/>
      <dgm:spPr/>
      <dgm:t>
        <a:bodyPr/>
        <a:lstStyle/>
        <a:p>
          <a:endParaRPr lang="en-US"/>
        </a:p>
      </dgm:t>
    </dgm:pt>
    <dgm:pt modelId="{64DD6D48-227C-4434-BED8-F49C9D4F4F7E}" type="pres">
      <dgm:prSet presAssocID="{2F8ECEAC-FAA3-4503-A169-57F41A50380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860936-C475-4184-9A9D-2F4B5D8B0BC7}" type="pres">
      <dgm:prSet presAssocID="{2F8ECEAC-FAA3-4503-A169-57F41A50380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3D3653-8462-4AAD-A961-3717216B9CF2}" type="presOf" srcId="{06F1FE2A-97BA-4B52-B3A6-E44D1F20CB28}" destId="{B8C15370-9E21-4343-A577-4985C41A0B6E}" srcOrd="0" destOrd="0" presId="urn:microsoft.com/office/officeart/2005/8/layout/hList1"/>
    <dgm:cxn modelId="{96F4FF07-4F0A-8147-897F-F9DFFD232BB7}" type="presOf" srcId="{0D831F8C-D380-084C-B522-4B4C7C797624}" destId="{98860936-C475-4184-9A9D-2F4B5D8B0BC7}" srcOrd="0" destOrd="1" presId="urn:microsoft.com/office/officeart/2005/8/layout/hList1"/>
    <dgm:cxn modelId="{42AAF177-4890-E640-AEE7-01B4CE600FB5}" type="presOf" srcId="{D9917AC7-C0BE-C34A-8C6C-4E4B76E1126D}" destId="{6EC96761-7A7E-46B1-9A31-B92F49834D5A}" srcOrd="0" destOrd="0" presId="urn:microsoft.com/office/officeart/2005/8/layout/hList1"/>
    <dgm:cxn modelId="{4E402F4F-22AD-4214-BE8C-948F617ABB38}" type="presOf" srcId="{BB5A00DF-7368-4451-822A-C5213BEFEEBE}" destId="{98860936-C475-4184-9A9D-2F4B5D8B0BC7}" srcOrd="0" destOrd="0" presId="urn:microsoft.com/office/officeart/2005/8/layout/hList1"/>
    <dgm:cxn modelId="{ACB965C6-1ACF-483C-9C29-8A17C949C706}" srcId="{06F1FE2A-97BA-4B52-B3A6-E44D1F20CB28}" destId="{4640F6E6-EF32-4372-9B3B-2FFD48F9CB5C}" srcOrd="0" destOrd="0" parTransId="{DB4F8E23-BBE6-4AB5-9D82-74F5115D7455}" sibTransId="{55E32D54-3DF3-4F3F-B3B8-1AEE5606EC62}"/>
    <dgm:cxn modelId="{4D3E9D01-2A2D-4876-93C2-B05B05253D07}" srcId="{06F1FE2A-97BA-4B52-B3A6-E44D1F20CB28}" destId="{2B806121-6F03-40D5-9463-A3F8F24E6EFF}" srcOrd="1" destOrd="0" parTransId="{B1B529ED-1A7B-4D9B-B58D-7C011EB851E4}" sibTransId="{53A2565C-41D1-49C3-A0F6-5AC29A2AE630}"/>
    <dgm:cxn modelId="{3F455948-84CC-4BD3-B122-BC7FC520F6C2}" srcId="{2F8ECEAC-FAA3-4503-A169-57F41A503807}" destId="{BB5A00DF-7368-4451-822A-C5213BEFEEBE}" srcOrd="0" destOrd="0" parTransId="{DBF05790-03E0-47D4-8137-1ED35487613F}" sibTransId="{1FC1A5B2-F57F-4D1D-AD7C-59801453B2A1}"/>
    <dgm:cxn modelId="{9BA84549-343A-497A-8F50-EA4C874AF4DD}" type="presOf" srcId="{2F8ECEAC-FAA3-4503-A169-57F41A503807}" destId="{64DD6D48-227C-4434-BED8-F49C9D4F4F7E}" srcOrd="0" destOrd="0" presId="urn:microsoft.com/office/officeart/2005/8/layout/hList1"/>
    <dgm:cxn modelId="{913323B4-1F88-4AC5-8C9E-BE0572C8023B}" type="presOf" srcId="{4640F6E6-EF32-4372-9B3B-2FFD48F9CB5C}" destId="{DE65B54D-BB89-4898-B770-68834B90CB27}" srcOrd="0" destOrd="0" presId="urn:microsoft.com/office/officeart/2005/8/layout/hList1"/>
    <dgm:cxn modelId="{FC6EE199-23CF-4307-94F8-FC53916EA51A}" srcId="{425AB2E9-3568-4939-AD20-F42726F09D02}" destId="{06F1FE2A-97BA-4B52-B3A6-E44D1F20CB28}" srcOrd="0" destOrd="0" parTransId="{272155B6-483B-4675-B173-D3F00A201046}" sibTransId="{0CACD921-34CA-4681-87F1-041A98C27B3D}"/>
    <dgm:cxn modelId="{7C30D681-7852-E44F-9095-9A75ADED215C}" srcId="{06F1FE2A-97BA-4B52-B3A6-E44D1F20CB28}" destId="{C67302F0-D752-2540-8DA6-D01A6764B2DF}" srcOrd="2" destOrd="0" parTransId="{F6648CEA-4141-4C4D-9E5B-0261469B5EB6}" sibTransId="{C07F7C76-AC98-A346-A594-43D90013B0BE}"/>
    <dgm:cxn modelId="{6DDD5A92-FECC-4107-83D4-38D6CFD8E5AF}" type="presOf" srcId="{2B806121-6F03-40D5-9463-A3F8F24E6EFF}" destId="{DE65B54D-BB89-4898-B770-68834B90CB27}" srcOrd="0" destOrd="1" presId="urn:microsoft.com/office/officeart/2005/8/layout/hList1"/>
    <dgm:cxn modelId="{8EEB33E9-C837-684E-8C44-BD124D4F9CC7}" type="presOf" srcId="{CA753F2E-DD71-4347-8772-2D495BE3A928}" destId="{6EC96761-7A7E-46B1-9A31-B92F49834D5A}" srcOrd="0" destOrd="1" presId="urn:microsoft.com/office/officeart/2005/8/layout/hList1"/>
    <dgm:cxn modelId="{2F200C24-7169-8F48-9DEB-E7FB409AD8BF}" srcId="{2F8ECEAC-FAA3-4503-A169-57F41A503807}" destId="{0D831F8C-D380-084C-B522-4B4C7C797624}" srcOrd="1" destOrd="0" parTransId="{876AEC02-D093-A644-8D38-1D1B36F6BEA0}" sibTransId="{C342D76A-99D8-CF43-B37D-4F194306903D}"/>
    <dgm:cxn modelId="{21D5348D-5CE4-F648-B987-5D34DA76488C}" srcId="{184B56DA-A66C-4DD0-AE11-0A7EBA387E48}" destId="{D9917AC7-C0BE-C34A-8C6C-4E4B76E1126D}" srcOrd="0" destOrd="0" parTransId="{01454E3F-4E01-9F4A-9705-99B3C8DC6DF8}" sibTransId="{A88B0F27-C1D0-2F44-9A96-C8EF447454CF}"/>
    <dgm:cxn modelId="{4B1E597D-7F5B-8248-8951-DD640ACAD7EA}" srcId="{184B56DA-A66C-4DD0-AE11-0A7EBA387E48}" destId="{CA753F2E-DD71-4347-8772-2D495BE3A928}" srcOrd="1" destOrd="0" parTransId="{B612BC16-C6EF-0F46-8B53-8C1B6B196011}" sibTransId="{62699C52-0434-E74E-A584-F82FA8173784}"/>
    <dgm:cxn modelId="{7FD88FF9-53A7-4C08-9686-37472D3C5F90}" type="presOf" srcId="{184B56DA-A66C-4DD0-AE11-0A7EBA387E48}" destId="{E01B3154-0666-4584-9FC4-432DE00CC402}" srcOrd="0" destOrd="0" presId="urn:microsoft.com/office/officeart/2005/8/layout/hList1"/>
    <dgm:cxn modelId="{01AD485A-0916-4A80-9CBA-29870F4D202A}" srcId="{425AB2E9-3568-4939-AD20-F42726F09D02}" destId="{184B56DA-A66C-4DD0-AE11-0A7EBA387E48}" srcOrd="1" destOrd="0" parTransId="{3C1C544F-4C0C-4E19-A3D2-C3E5175D7B4B}" sibTransId="{8EE144C8-20EA-43DA-B048-41CEE06807BC}"/>
    <dgm:cxn modelId="{24836079-9FDA-4F84-9291-518671EE6E30}" srcId="{425AB2E9-3568-4939-AD20-F42726F09D02}" destId="{2F8ECEAC-FAA3-4503-A169-57F41A503807}" srcOrd="2" destOrd="0" parTransId="{ACAA3BC8-2CDA-42A5-8DD6-5A948ACC6FCF}" sibTransId="{61A568BF-D1AB-4345-9CA7-878468CAA9E0}"/>
    <dgm:cxn modelId="{71C5DDFB-2825-2445-8012-43768F76B610}" type="presOf" srcId="{C67302F0-D752-2540-8DA6-D01A6764B2DF}" destId="{DE65B54D-BB89-4898-B770-68834B90CB27}" srcOrd="0" destOrd="2" presId="urn:microsoft.com/office/officeart/2005/8/layout/hList1"/>
    <dgm:cxn modelId="{12E1A9E1-0E2B-4599-8D03-2A69A1547115}" type="presOf" srcId="{425AB2E9-3568-4939-AD20-F42726F09D02}" destId="{4351CFC8-37EC-494B-A841-287649776134}" srcOrd="0" destOrd="0" presId="urn:microsoft.com/office/officeart/2005/8/layout/hList1"/>
    <dgm:cxn modelId="{AE41C4D7-1708-49AF-AE4A-683C8CF513D4}" type="presParOf" srcId="{4351CFC8-37EC-494B-A841-287649776134}" destId="{70E9962D-05C5-4F85-A473-03B50B9C6416}" srcOrd="0" destOrd="0" presId="urn:microsoft.com/office/officeart/2005/8/layout/hList1"/>
    <dgm:cxn modelId="{54821AC3-B761-4DE3-A299-35C839B48BE7}" type="presParOf" srcId="{70E9962D-05C5-4F85-A473-03B50B9C6416}" destId="{B8C15370-9E21-4343-A577-4985C41A0B6E}" srcOrd="0" destOrd="0" presId="urn:microsoft.com/office/officeart/2005/8/layout/hList1"/>
    <dgm:cxn modelId="{3935A46C-E062-4151-BCBD-56617280633D}" type="presParOf" srcId="{70E9962D-05C5-4F85-A473-03B50B9C6416}" destId="{DE65B54D-BB89-4898-B770-68834B90CB27}" srcOrd="1" destOrd="0" presId="urn:microsoft.com/office/officeart/2005/8/layout/hList1"/>
    <dgm:cxn modelId="{0A12C62A-0CDE-440C-8EAB-E415EF2E4EAF}" type="presParOf" srcId="{4351CFC8-37EC-494B-A841-287649776134}" destId="{A7E2C66E-7169-4E42-A713-6528CC71DD9D}" srcOrd="1" destOrd="0" presId="urn:microsoft.com/office/officeart/2005/8/layout/hList1"/>
    <dgm:cxn modelId="{54851ACF-12A9-4433-874C-444142834581}" type="presParOf" srcId="{4351CFC8-37EC-494B-A841-287649776134}" destId="{C25D5A66-A92F-4D7D-A84B-534F27779317}" srcOrd="2" destOrd="0" presId="urn:microsoft.com/office/officeart/2005/8/layout/hList1"/>
    <dgm:cxn modelId="{868B21E6-351E-4088-8823-CA0673B273DE}" type="presParOf" srcId="{C25D5A66-A92F-4D7D-A84B-534F27779317}" destId="{E01B3154-0666-4584-9FC4-432DE00CC402}" srcOrd="0" destOrd="0" presId="urn:microsoft.com/office/officeart/2005/8/layout/hList1"/>
    <dgm:cxn modelId="{91B14886-054D-49EB-AF4F-06F73F4E851C}" type="presParOf" srcId="{C25D5A66-A92F-4D7D-A84B-534F27779317}" destId="{6EC96761-7A7E-46B1-9A31-B92F49834D5A}" srcOrd="1" destOrd="0" presId="urn:microsoft.com/office/officeart/2005/8/layout/hList1"/>
    <dgm:cxn modelId="{68DB7211-B7EA-4286-B920-F0E227605505}" type="presParOf" srcId="{4351CFC8-37EC-494B-A841-287649776134}" destId="{D004D87C-D390-4BAA-B20D-69AF97599BD7}" srcOrd="3" destOrd="0" presId="urn:microsoft.com/office/officeart/2005/8/layout/hList1"/>
    <dgm:cxn modelId="{10B5F44C-3CDA-48E6-B908-B6A9CE97492E}" type="presParOf" srcId="{4351CFC8-37EC-494B-A841-287649776134}" destId="{F9A125CB-F105-4A75-821B-0388D80248ED}" srcOrd="4" destOrd="0" presId="urn:microsoft.com/office/officeart/2005/8/layout/hList1"/>
    <dgm:cxn modelId="{82B6102B-62E6-40B9-9BD7-E73770A2464A}" type="presParOf" srcId="{F9A125CB-F105-4A75-821B-0388D80248ED}" destId="{64DD6D48-227C-4434-BED8-F49C9D4F4F7E}" srcOrd="0" destOrd="0" presId="urn:microsoft.com/office/officeart/2005/8/layout/hList1"/>
    <dgm:cxn modelId="{5D5C143C-31FC-4B5B-97EA-AB78A00ACAA1}" type="presParOf" srcId="{F9A125CB-F105-4A75-821B-0388D80248ED}" destId="{98860936-C475-4184-9A9D-2F4B5D8B0B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15370-9E21-4343-A577-4985C41A0B6E}">
      <dsp:nvSpPr>
        <dsp:cNvPr id="0" name=""/>
        <dsp:cNvSpPr/>
      </dsp:nvSpPr>
      <dsp:spPr>
        <a:xfrm>
          <a:off x="3986" y="20531"/>
          <a:ext cx="3887210" cy="1554884"/>
        </a:xfrm>
        <a:prstGeom prst="rect">
          <a:avLst/>
        </a:prstGeom>
        <a:solidFill>
          <a:schemeClr val="bg2">
            <a:lumMod val="9000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5816" tIns="174752" rIns="305816" bIns="174752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>
              <a:solidFill>
                <a:srgbClr val="FF0000"/>
              </a:solidFill>
              <a:latin typeface="Corbel"/>
              <a:cs typeface="Corbel"/>
            </a:rPr>
            <a:t>Brand Value</a:t>
          </a:r>
          <a:endParaRPr lang="en-US" sz="4300" kern="1200" dirty="0">
            <a:solidFill>
              <a:srgbClr val="FF0000"/>
            </a:solidFill>
            <a:latin typeface="Corbel"/>
            <a:cs typeface="Corbel"/>
          </a:endParaRPr>
        </a:p>
      </dsp:txBody>
      <dsp:txXfrm>
        <a:off x="3986" y="20531"/>
        <a:ext cx="3887210" cy="1554884"/>
      </dsp:txXfrm>
    </dsp:sp>
    <dsp:sp modelId="{DE65B54D-BB89-4898-B770-68834B90CB27}">
      <dsp:nvSpPr>
        <dsp:cNvPr id="0" name=""/>
        <dsp:cNvSpPr/>
      </dsp:nvSpPr>
      <dsp:spPr>
        <a:xfrm>
          <a:off x="3986" y="1575415"/>
          <a:ext cx="3887210" cy="9250993"/>
        </a:xfrm>
        <a:prstGeom prst="rect">
          <a:avLst/>
        </a:prstGeom>
        <a:solidFill>
          <a:schemeClr val="bg2"/>
        </a:solidFill>
        <a:ln w="31750" cap="flat" cmpd="sng" algn="ctr">
          <a:solidFill>
            <a:schemeClr val="tx2">
              <a:lumMod val="10000"/>
              <a:lumOff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3200" kern="1200" dirty="0" smtClean="0">
              <a:latin typeface="Corbel"/>
              <a:cs typeface="Corbel"/>
            </a:rPr>
            <a:t>Consumers buy branded products for their symbolic as well as functional properties.</a:t>
          </a:r>
          <a:r>
            <a:rPr lang="en-US" sz="3200" kern="1200" baseline="30000" dirty="0" smtClean="0">
              <a:latin typeface="Corbel"/>
              <a:cs typeface="Corbel"/>
            </a:rPr>
            <a:t>2</a:t>
          </a:r>
          <a:endParaRPr lang="en-US" sz="3200" kern="1200" baseline="30000" dirty="0">
            <a:latin typeface="Corbel"/>
            <a:cs typeface="Corbel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3200" kern="1200" baseline="0" dirty="0" smtClean="0">
              <a:latin typeface="Corbel"/>
              <a:cs typeface="Corbel"/>
            </a:rPr>
            <a:t>Branding gives homogenous products distinctive properties.</a:t>
          </a:r>
          <a:endParaRPr lang="en-US" sz="3200" kern="1200" baseline="30000" dirty="0">
            <a:latin typeface="Corbel"/>
            <a:cs typeface="Corbel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baseline="0" dirty="0" smtClean="0">
              <a:latin typeface="Corbel"/>
              <a:cs typeface="Corbel"/>
            </a:rPr>
            <a:t>Tobacco branding promotes smoking as a desirable behaviour and deflects attention from health warnings.</a:t>
          </a:r>
          <a:r>
            <a:rPr lang="en-US" sz="3200" kern="1200" baseline="30000" dirty="0" smtClean="0">
              <a:latin typeface="Corbel"/>
              <a:cs typeface="Corbel"/>
            </a:rPr>
            <a:t>3</a:t>
          </a:r>
          <a:endParaRPr lang="en-US" sz="3200" kern="1200" baseline="30000" dirty="0">
            <a:latin typeface="Corbel"/>
            <a:cs typeface="Corbel"/>
          </a:endParaRPr>
        </a:p>
      </dsp:txBody>
      <dsp:txXfrm>
        <a:off x="3986" y="1575415"/>
        <a:ext cx="3887210" cy="9250993"/>
      </dsp:txXfrm>
    </dsp:sp>
    <dsp:sp modelId="{E01B3154-0666-4584-9FC4-432DE00CC402}">
      <dsp:nvSpPr>
        <dsp:cNvPr id="0" name=""/>
        <dsp:cNvSpPr/>
      </dsp:nvSpPr>
      <dsp:spPr>
        <a:xfrm>
          <a:off x="4435406" y="20531"/>
          <a:ext cx="3887210" cy="1554884"/>
        </a:xfrm>
        <a:prstGeom prst="rect">
          <a:avLst/>
        </a:prstGeom>
        <a:solidFill>
          <a:schemeClr val="bg2">
            <a:lumMod val="9000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5816" tIns="174752" rIns="305816" bIns="174752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>
              <a:solidFill>
                <a:srgbClr val="FF0000"/>
              </a:solidFill>
              <a:latin typeface="Corbel"/>
              <a:cs typeface="Corbel"/>
            </a:rPr>
            <a:t>Pricing</a:t>
          </a:r>
          <a:endParaRPr lang="en-US" sz="4300" kern="1200" dirty="0">
            <a:solidFill>
              <a:srgbClr val="FF0000"/>
            </a:solidFill>
            <a:latin typeface="Corbel"/>
            <a:cs typeface="Corbel"/>
          </a:endParaRPr>
        </a:p>
      </dsp:txBody>
      <dsp:txXfrm>
        <a:off x="4435406" y="20531"/>
        <a:ext cx="3887210" cy="1554884"/>
      </dsp:txXfrm>
    </dsp:sp>
    <dsp:sp modelId="{6EC96761-7A7E-46B1-9A31-B92F49834D5A}">
      <dsp:nvSpPr>
        <dsp:cNvPr id="0" name=""/>
        <dsp:cNvSpPr/>
      </dsp:nvSpPr>
      <dsp:spPr>
        <a:xfrm>
          <a:off x="4435406" y="1575415"/>
          <a:ext cx="3887210" cy="9250993"/>
        </a:xfrm>
        <a:prstGeom prst="rect">
          <a:avLst/>
        </a:prstGeom>
        <a:solidFill>
          <a:schemeClr val="bg2"/>
        </a:solidFill>
        <a:ln w="31750" cap="flat" cmpd="sng" algn="ctr">
          <a:solidFill>
            <a:schemeClr val="tx2">
              <a:lumMod val="10000"/>
              <a:lumOff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3200" kern="1200" dirty="0" smtClean="0">
              <a:latin typeface="Corbel"/>
              <a:cs typeface="Corbel"/>
            </a:rPr>
            <a:t>Addiction means demand for tobacco is relatively  inelastic and more heavily addicted smokers may be less responsive to plain packaging.</a:t>
          </a:r>
          <a:r>
            <a:rPr lang="en-US" sz="3200" kern="1200" baseline="30000" dirty="0" smtClean="0">
              <a:latin typeface="Corbel"/>
              <a:cs typeface="Corbel"/>
            </a:rPr>
            <a:t>4</a:t>
          </a:r>
          <a:r>
            <a:rPr lang="en-US" sz="3200" kern="1200" baseline="0" dirty="0" smtClean="0">
              <a:latin typeface="Corbel"/>
              <a:cs typeface="Corbel"/>
            </a:rPr>
            <a:t> </a:t>
          </a:r>
          <a:endParaRPr lang="en-US" sz="3200" kern="1200" baseline="30000" dirty="0">
            <a:latin typeface="Corbel"/>
            <a:cs typeface="Corbel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baseline="0" dirty="0" smtClean="0">
              <a:latin typeface="Corbel"/>
              <a:cs typeface="Corbel"/>
            </a:rPr>
            <a:t>Young and lower socio-economic smokers have greater price sensitivity than older smokers and may be more willing to trade brand off against price.</a:t>
          </a:r>
          <a:endParaRPr lang="en-US" sz="3200" kern="1200" baseline="0" dirty="0">
            <a:latin typeface="Corbel"/>
            <a:cs typeface="Corbel"/>
          </a:endParaRPr>
        </a:p>
      </dsp:txBody>
      <dsp:txXfrm>
        <a:off x="4435406" y="1575415"/>
        <a:ext cx="3887210" cy="9250993"/>
      </dsp:txXfrm>
    </dsp:sp>
    <dsp:sp modelId="{64DD6D48-227C-4434-BED8-F49C9D4F4F7E}">
      <dsp:nvSpPr>
        <dsp:cNvPr id="0" name=""/>
        <dsp:cNvSpPr/>
      </dsp:nvSpPr>
      <dsp:spPr>
        <a:xfrm>
          <a:off x="8866826" y="20531"/>
          <a:ext cx="3887210" cy="1554884"/>
        </a:xfrm>
        <a:prstGeom prst="rect">
          <a:avLst/>
        </a:prstGeom>
        <a:solidFill>
          <a:schemeClr val="bg2">
            <a:lumMod val="9000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5816" tIns="174752" rIns="305816" bIns="174752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>
              <a:solidFill>
                <a:srgbClr val="FF0000"/>
              </a:solidFill>
              <a:latin typeface="Corbel"/>
              <a:cs typeface="Corbel"/>
            </a:rPr>
            <a:t>Experimental Auctions</a:t>
          </a:r>
          <a:endParaRPr lang="en-US" sz="4300" kern="1200" dirty="0">
            <a:solidFill>
              <a:srgbClr val="FF0000"/>
            </a:solidFill>
            <a:latin typeface="Corbel"/>
            <a:cs typeface="Corbel"/>
          </a:endParaRPr>
        </a:p>
      </dsp:txBody>
      <dsp:txXfrm>
        <a:off x="8866826" y="20531"/>
        <a:ext cx="3887210" cy="1554884"/>
      </dsp:txXfrm>
    </dsp:sp>
    <dsp:sp modelId="{98860936-C475-4184-9A9D-2F4B5D8B0BC7}">
      <dsp:nvSpPr>
        <dsp:cNvPr id="0" name=""/>
        <dsp:cNvSpPr/>
      </dsp:nvSpPr>
      <dsp:spPr>
        <a:xfrm>
          <a:off x="8866826" y="1575415"/>
          <a:ext cx="3887210" cy="9250993"/>
        </a:xfrm>
        <a:prstGeom prst="rect">
          <a:avLst/>
        </a:prstGeom>
        <a:solidFill>
          <a:schemeClr val="bg2"/>
        </a:solidFill>
        <a:ln w="31750" cap="flat" cmpd="sng" algn="ctr">
          <a:solidFill>
            <a:schemeClr val="tx2">
              <a:lumMod val="10000"/>
              <a:lumOff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ts val="1800"/>
            </a:spcAft>
            <a:buChar char="••"/>
          </a:pPr>
          <a:r>
            <a:rPr lang="en-US" sz="3200" kern="1200" dirty="0" smtClean="0">
              <a:latin typeface="Corbel"/>
              <a:cs typeface="Corbel"/>
            </a:rPr>
            <a:t>Experimental auctions have immediate monetary consequences and higher external validity than stated intentions.</a:t>
          </a:r>
          <a:endParaRPr lang="en-US" sz="3200" kern="1200" dirty="0">
            <a:latin typeface="Corbel"/>
            <a:cs typeface="Corbel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latin typeface="Corbel"/>
              <a:cs typeface="Corbel"/>
            </a:rPr>
            <a:t>Demand for plain packages with large pictorial warnings was lower than for other packs, particularly among smokers with lower education levels.</a:t>
          </a:r>
          <a:r>
            <a:rPr lang="en-US" sz="3200" kern="1200" baseline="30000" dirty="0" smtClean="0">
              <a:latin typeface="Corbel"/>
              <a:cs typeface="Corbel"/>
            </a:rPr>
            <a:t>4,5</a:t>
          </a:r>
          <a:endParaRPr lang="en-US" sz="3200" kern="1200" dirty="0">
            <a:latin typeface="Corbel"/>
            <a:cs typeface="Corbel"/>
          </a:endParaRPr>
        </a:p>
      </dsp:txBody>
      <dsp:txXfrm>
        <a:off x="8866826" y="1575415"/>
        <a:ext cx="3887210" cy="92509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4302680" y="-1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 smtClean="0"/>
              <a:t>Type your question or a statement of the problem here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1773734"/>
            <a:ext cx="12801600" cy="1069464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</a:schemeClr>
              </a:gs>
              <a:gs pos="90000">
                <a:schemeClr val="tx2">
                  <a:lumMod val="10000"/>
                  <a:lumOff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rgbClr val="FF0000"/>
                </a:solidFill>
                <a:latin typeface="Corbel"/>
                <a:cs typeface="Corbel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33" name="Text Placeholder 6"/>
          <p:cNvSpPr>
            <a:spLocks noGrp="1"/>
          </p:cNvSpPr>
          <p:nvPr>
            <p:ph type="body" sz="quarter" idx="44" hasCustomPrompt="1"/>
          </p:nvPr>
        </p:nvSpPr>
        <p:spPr>
          <a:xfrm>
            <a:off x="1075381" y="5650052"/>
            <a:ext cx="12801600" cy="1219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</a:schemeClr>
              </a:gs>
              <a:gs pos="90000">
                <a:schemeClr val="tx2">
                  <a:lumMod val="10000"/>
                  <a:lumOff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rgbClr val="FF0000"/>
                </a:solidFill>
                <a:latin typeface="Corbel"/>
                <a:cs typeface="Corbel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4" name="Text Placeholder 6"/>
          <p:cNvSpPr>
            <a:spLocks noGrp="1"/>
          </p:cNvSpPr>
          <p:nvPr>
            <p:ph type="body" sz="quarter" idx="45" hasCustomPrompt="1"/>
          </p:nvPr>
        </p:nvSpPr>
        <p:spPr>
          <a:xfrm>
            <a:off x="1144027" y="10318354"/>
            <a:ext cx="12801600" cy="1219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</a:schemeClr>
              </a:gs>
              <a:gs pos="90000">
                <a:schemeClr val="tx2">
                  <a:lumMod val="10000"/>
                  <a:lumOff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rgbClr val="FF0000"/>
                </a:solidFill>
                <a:latin typeface="Corbel"/>
                <a:cs typeface="Corbel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5" name="Text Placeholder 6"/>
          <p:cNvSpPr>
            <a:spLocks noGrp="1"/>
          </p:cNvSpPr>
          <p:nvPr>
            <p:ph type="body" sz="quarter" idx="46" hasCustomPrompt="1"/>
          </p:nvPr>
        </p:nvSpPr>
        <p:spPr>
          <a:xfrm>
            <a:off x="29872815" y="5684378"/>
            <a:ext cx="12801600" cy="1219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</a:schemeClr>
              </a:gs>
              <a:gs pos="90000">
                <a:schemeClr val="tx2">
                  <a:lumMod val="10000"/>
                  <a:lumOff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rgbClr val="FF0000"/>
                </a:solidFill>
                <a:latin typeface="Corbel"/>
                <a:cs typeface="Corbel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47" hasCustomPrompt="1"/>
          </p:nvPr>
        </p:nvSpPr>
        <p:spPr>
          <a:xfrm>
            <a:off x="15559907" y="14334475"/>
            <a:ext cx="12801600" cy="1219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</a:schemeClr>
              </a:gs>
              <a:gs pos="90000">
                <a:schemeClr val="tx2">
                  <a:lumMod val="10000"/>
                  <a:lumOff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rgbClr val="FF0000"/>
                </a:solidFill>
                <a:latin typeface="Corbel"/>
                <a:cs typeface="Corbel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48" hasCustomPrompt="1"/>
          </p:nvPr>
        </p:nvSpPr>
        <p:spPr>
          <a:xfrm>
            <a:off x="29907137" y="19757937"/>
            <a:ext cx="12801600" cy="1219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</a:schemeClr>
              </a:gs>
              <a:gs pos="90000">
                <a:schemeClr val="tx2">
                  <a:lumMod val="10000"/>
                  <a:lumOff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rgbClr val="FF0000"/>
                </a:solidFill>
                <a:latin typeface="Corbel"/>
                <a:cs typeface="Corbel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3" name="Text Placeholder 6"/>
          <p:cNvSpPr>
            <a:spLocks noGrp="1"/>
          </p:cNvSpPr>
          <p:nvPr>
            <p:ph type="body" sz="quarter" idx="49" hasCustomPrompt="1"/>
          </p:nvPr>
        </p:nvSpPr>
        <p:spPr>
          <a:xfrm>
            <a:off x="15525582" y="22881580"/>
            <a:ext cx="12801600" cy="1219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</a:schemeClr>
              </a:gs>
              <a:gs pos="90000">
                <a:schemeClr val="tx2">
                  <a:lumMod val="10000"/>
                  <a:lumOff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rgbClr val="FF0000"/>
                </a:solidFill>
                <a:latin typeface="Corbel"/>
                <a:cs typeface="Corbel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50" hasCustomPrompt="1"/>
          </p:nvPr>
        </p:nvSpPr>
        <p:spPr>
          <a:xfrm>
            <a:off x="1109705" y="22915907"/>
            <a:ext cx="12801600" cy="1219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</a:schemeClr>
              </a:gs>
              <a:gs pos="90000">
                <a:schemeClr val="tx2">
                  <a:lumMod val="10000"/>
                  <a:lumOff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rgbClr val="FF0000"/>
                </a:solidFill>
                <a:latin typeface="Corbel"/>
                <a:cs typeface="Corbel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5" name="Text Placeholder 6"/>
          <p:cNvSpPr>
            <a:spLocks noGrp="1"/>
          </p:cNvSpPr>
          <p:nvPr>
            <p:ph type="body" sz="quarter" idx="51" hasCustomPrompt="1"/>
          </p:nvPr>
        </p:nvSpPr>
        <p:spPr>
          <a:xfrm>
            <a:off x="29941461" y="25730619"/>
            <a:ext cx="12801600" cy="1219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</a:schemeClr>
              </a:gs>
              <a:gs pos="90000">
                <a:schemeClr val="tx2">
                  <a:lumMod val="10000"/>
                  <a:lumOff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rgbClr val="FF0000"/>
                </a:solidFill>
                <a:latin typeface="Corbel"/>
                <a:cs typeface="Corbel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58240" y="685860"/>
            <a:ext cx="30175200" cy="2971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8240" y="6019800"/>
            <a:ext cx="4158996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solidFill>
              <a:srgbClr val="FF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15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36869" y="614652"/>
            <a:ext cx="25852350" cy="2971740"/>
          </a:xfrm>
        </p:spPr>
        <p:txBody>
          <a:bodyPr>
            <a:normAutofit/>
          </a:bodyPr>
          <a:lstStyle/>
          <a:p>
            <a:r>
              <a:rPr lang="en-NZ" sz="10400" b="1" dirty="0" smtClean="0"/>
              <a:t>Impact of standardised packaging relative to a tobacco price increase</a:t>
            </a:r>
            <a:r>
              <a:rPr lang="en-NZ" sz="10400" dirty="0" smtClean="0"/>
              <a:t> </a:t>
            </a:r>
            <a:endParaRPr lang="en-US" sz="10400" b="1" dirty="0">
              <a:latin typeface="Corbel"/>
              <a:cs typeface="Corbel"/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1158240" y="4093905"/>
            <a:ext cx="38122860" cy="74479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P Gendall</a:t>
            </a:r>
            <a:r>
              <a:rPr lang="en-US" baseline="30000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1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 | J Hoek </a:t>
            </a:r>
            <a:r>
              <a:rPr lang="en-US" baseline="30000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1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| C Eckert</a:t>
            </a:r>
            <a:r>
              <a:rPr lang="en-US" baseline="30000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3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|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 J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Louviere </a:t>
            </a:r>
            <a:r>
              <a:rPr lang="en-US" baseline="30000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2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| T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Farley </a:t>
            </a:r>
            <a:r>
              <a:rPr lang="en-US" baseline="30000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1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| R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Edwards </a:t>
            </a:r>
            <a:r>
              <a:rPr lang="en-US" baseline="30000" dirty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1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 | N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Wilson </a:t>
            </a:r>
            <a:r>
              <a:rPr lang="en-US" baseline="30000" dirty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1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     </a:t>
            </a:r>
            <a:r>
              <a:rPr lang="en-US" baseline="30000" dirty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1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 University of Otago (Dunedin and Wellington) , </a:t>
            </a:r>
            <a:r>
              <a:rPr lang="en-US" baseline="30000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2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University of South Australia, </a:t>
            </a:r>
            <a:r>
              <a:rPr lang="en-US" baseline="30000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3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rbel"/>
                <a:cs typeface="Corbel"/>
              </a:rPr>
              <a:t>University of Technology Sydney</a:t>
            </a:r>
            <a:endParaRPr lang="en-US" dirty="0">
              <a:solidFill>
                <a:schemeClr val="bg1">
                  <a:lumMod val="85000"/>
                </a:schemeClr>
              </a:solidFill>
              <a:latin typeface="Corbel"/>
              <a:cs typeface="Corbel"/>
            </a:endParaRPr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39"/>
          </p:nvPr>
        </p:nvSpPr>
        <p:spPr>
          <a:xfrm>
            <a:off x="1136869" y="24155399"/>
            <a:ext cx="12801600" cy="174621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orbel" panose="020B0503020204020204" pitchFamily="34" charset="0"/>
              </a:rPr>
              <a:t>What value do smokers attribute to branded tobacco packages relative to </a:t>
            </a:r>
            <a:r>
              <a:rPr lang="en-US" sz="4000" b="1" dirty="0" err="1" smtClean="0">
                <a:solidFill>
                  <a:srgbClr val="FF0000"/>
                </a:solidFill>
                <a:latin typeface="Corbel" panose="020B0503020204020204" pitchFamily="34" charset="0"/>
              </a:rPr>
              <a:t>standardised</a:t>
            </a:r>
            <a:r>
              <a:rPr lang="en-US" sz="4000" b="1" dirty="0" smtClean="0">
                <a:solidFill>
                  <a:srgbClr val="FF0000"/>
                </a:solidFill>
                <a:latin typeface="Corbel" panose="020B0503020204020204" pitchFamily="34" charset="0"/>
              </a:rPr>
              <a:t> packages?</a:t>
            </a:r>
            <a:endParaRPr lang="en-US" sz="4000" b="1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>
          <a:xfrm>
            <a:off x="1136869" y="7166555"/>
            <a:ext cx="12801600" cy="2739445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just"/>
            <a:r>
              <a:rPr lang="en-US" dirty="0">
                <a:latin typeface="Corbel"/>
                <a:cs typeface="Corbel"/>
              </a:rPr>
              <a:t>Tobacco companies question </a:t>
            </a:r>
            <a:r>
              <a:rPr lang="en-US" dirty="0" smtClean="0">
                <a:latin typeface="Corbel"/>
                <a:cs typeface="Corbel"/>
              </a:rPr>
              <a:t>whether </a:t>
            </a:r>
            <a:r>
              <a:rPr lang="en-US" dirty="0" err="1" smtClean="0">
                <a:latin typeface="Corbel"/>
                <a:cs typeface="Corbel"/>
              </a:rPr>
              <a:t>standardised</a:t>
            </a:r>
            <a:r>
              <a:rPr lang="en-US" dirty="0" smtClean="0">
                <a:latin typeface="Corbel"/>
                <a:cs typeface="Corbel"/>
              </a:rPr>
              <a:t> </a:t>
            </a:r>
            <a:r>
              <a:rPr lang="en-US" dirty="0">
                <a:latin typeface="Corbel"/>
                <a:cs typeface="Corbel"/>
              </a:rPr>
              <a:t>(or ‘plain’) packaging will change smokers</a:t>
            </a:r>
            <a:r>
              <a:rPr lang="en-US" dirty="0" smtClean="0">
                <a:latin typeface="Corbel"/>
                <a:cs typeface="Corbel"/>
              </a:rPr>
              <a:t>’ behaviour</a:t>
            </a:r>
            <a:r>
              <a:rPr lang="en-US" dirty="0">
                <a:latin typeface="Corbel"/>
                <a:cs typeface="Corbel"/>
              </a:rPr>
              <a:t>. </a:t>
            </a:r>
            <a:endParaRPr lang="en-US" dirty="0" smtClean="0">
              <a:latin typeface="Corbel"/>
              <a:cs typeface="Corbel"/>
            </a:endParaRPr>
          </a:p>
          <a:p>
            <a:pPr algn="just"/>
            <a:r>
              <a:rPr lang="en-US" dirty="0" smtClean="0">
                <a:latin typeface="Corbel"/>
                <a:cs typeface="Corbel"/>
              </a:rPr>
              <a:t>We estimated how </a:t>
            </a:r>
            <a:r>
              <a:rPr lang="en-US" dirty="0" err="1" smtClean="0">
                <a:latin typeface="Corbel"/>
                <a:cs typeface="Corbel"/>
              </a:rPr>
              <a:t>standardised</a:t>
            </a:r>
            <a:r>
              <a:rPr lang="en-US" dirty="0" smtClean="0">
                <a:latin typeface="Corbel"/>
                <a:cs typeface="Corbel"/>
              </a:rPr>
              <a:t> packaging compared to a proven tobacco control intervention, price increases through excise taxes, to develop a quantitative measure of this policy’s likely effect.</a:t>
            </a:r>
            <a:r>
              <a:rPr lang="en-US" baseline="30000" dirty="0" smtClean="0">
                <a:latin typeface="Corbel"/>
                <a:cs typeface="Corbel"/>
              </a:rPr>
              <a:t>1</a:t>
            </a:r>
            <a:endParaRPr lang="en-US" dirty="0">
              <a:latin typeface="Corbel"/>
              <a:cs typeface="Corbel"/>
            </a:endParaRPr>
          </a:p>
        </p:txBody>
      </p:sp>
      <p:graphicFrame>
        <p:nvGraphicFramePr>
          <p:cNvPr id="72" name="Content Placeholder 71" descr="Horizontal Bullet List" title="SmartArt"/>
          <p:cNvGraphicFramePr>
            <a:graphicFrameLocks noGrp="1"/>
          </p:cNvGraphicFramePr>
          <p:nvPr>
            <p:ph sz="quarter" idx="26"/>
            <p:extLst>
              <p:ext uri="{D42A27DB-BD31-4B8C-83A1-F6EECF244321}">
                <p14:modId xmlns:p14="http://schemas.microsoft.com/office/powerpoint/2010/main" val="1216588355"/>
              </p:ext>
            </p:extLst>
          </p:nvPr>
        </p:nvGraphicFramePr>
        <p:xfrm>
          <a:off x="1136869" y="11492391"/>
          <a:ext cx="12758024" cy="10846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136869" y="26453692"/>
            <a:ext cx="12801600" cy="1219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  <a:latin typeface="Corbel"/>
                <a:cs typeface="Corbel"/>
              </a:rPr>
              <a:t>Methodology</a:t>
            </a:r>
            <a:endParaRPr lang="en-US" b="1" dirty="0">
              <a:solidFill>
                <a:srgbClr val="FFFFFF"/>
              </a:solidFill>
              <a:latin typeface="Corbel"/>
              <a:cs typeface="Corbel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33"/>
          </p:nvPr>
        </p:nvSpPr>
        <p:spPr>
          <a:xfrm>
            <a:off x="14887263" y="13140872"/>
            <a:ext cx="6419221" cy="5771242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en-US" dirty="0" smtClean="0">
                <a:latin typeface="Corbel"/>
                <a:cs typeface="Corbel"/>
              </a:rPr>
              <a:t>Respondents had a higher likelihood of purchasing the branded pack than the plain pack at all four price points tested; these differences were significant at the lower two price points.</a:t>
            </a:r>
          </a:p>
          <a:p>
            <a:r>
              <a:rPr lang="en-US" dirty="0" smtClean="0">
                <a:latin typeface="Corbel"/>
                <a:cs typeface="Corbel"/>
              </a:rPr>
              <a:t>Willingness to pay more for a branded pack relative to the plain pack at the 50% purchase likelihood was 74 cents.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2"/>
          </p:nvPr>
        </p:nvSpPr>
        <p:spPr>
          <a:xfrm>
            <a:off x="28763579" y="7089826"/>
            <a:ext cx="14014175" cy="16213857"/>
          </a:xfrm>
          <a:solidFill>
            <a:schemeClr val="bg2"/>
          </a:solidFill>
        </p:spPr>
        <p:txBody>
          <a:bodyPr>
            <a:normAutofit fontScale="925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500" b="1" dirty="0" smtClean="0">
                <a:latin typeface="Corbel"/>
                <a:cs typeface="Corbel"/>
              </a:rPr>
              <a:t>Industry Claims Unsupported</a:t>
            </a:r>
          </a:p>
          <a:p>
            <a:pPr>
              <a:spcBef>
                <a:spcPts val="600"/>
              </a:spcBef>
            </a:pPr>
            <a:r>
              <a:rPr lang="en-US" sz="3500" dirty="0" smtClean="0">
                <a:latin typeface="Corbel"/>
                <a:cs typeface="Corbel"/>
              </a:rPr>
              <a:t>Tobacco companies have opposed plain packaging  by arguing that policy makers have no evidence this measure will change </a:t>
            </a:r>
            <a:r>
              <a:rPr lang="en-US" sz="3500" dirty="0" err="1" smtClean="0">
                <a:latin typeface="Corbel"/>
                <a:cs typeface="Corbel"/>
              </a:rPr>
              <a:t>behaviour</a:t>
            </a:r>
            <a:r>
              <a:rPr lang="en-US" sz="3500" dirty="0" smtClean="0">
                <a:latin typeface="Corbel"/>
                <a:cs typeface="Corbel"/>
              </a:rPr>
              <a:t>. </a:t>
            </a:r>
          </a:p>
          <a:p>
            <a:pPr lvl="1"/>
            <a:r>
              <a:rPr lang="en-US" sz="3100" dirty="0" smtClean="0">
                <a:latin typeface="Corbel"/>
                <a:cs typeface="Corbel"/>
              </a:rPr>
              <a:t> Estimating the effect of plain packaging relative to a known measure – price increases </a:t>
            </a:r>
            <a:r>
              <a:rPr lang="en-US" sz="3100" dirty="0">
                <a:latin typeface="Corbel"/>
                <a:cs typeface="Corbel"/>
              </a:rPr>
              <a:t>– </a:t>
            </a:r>
            <a:r>
              <a:rPr lang="en-US" sz="3100" dirty="0" smtClean="0">
                <a:latin typeface="Corbel"/>
                <a:cs typeface="Corbel"/>
              </a:rPr>
              <a:t> addresses this argument.</a:t>
            </a:r>
          </a:p>
          <a:p>
            <a:pPr lvl="0"/>
            <a:r>
              <a:rPr lang="en-US" sz="3500" dirty="0">
                <a:solidFill>
                  <a:srgbClr val="000000"/>
                </a:solidFill>
                <a:latin typeface="Corbel"/>
                <a:cs typeface="Corbel"/>
              </a:rPr>
              <a:t>Irrespective of the task, </a:t>
            </a:r>
            <a:r>
              <a:rPr lang="en-US" sz="3500" dirty="0" smtClean="0">
                <a:solidFill>
                  <a:srgbClr val="000000"/>
                </a:solidFill>
                <a:latin typeface="Corbel"/>
                <a:cs typeface="Corbel"/>
              </a:rPr>
              <a:t>consumers valued </a:t>
            </a:r>
            <a:r>
              <a:rPr lang="en-US" sz="3500" dirty="0">
                <a:solidFill>
                  <a:srgbClr val="000000"/>
                </a:solidFill>
                <a:latin typeface="Corbel"/>
                <a:cs typeface="Corbel"/>
              </a:rPr>
              <a:t>tobacco branding and </a:t>
            </a:r>
            <a:r>
              <a:rPr lang="en-US" sz="3500" dirty="0" smtClean="0">
                <a:solidFill>
                  <a:srgbClr val="000000"/>
                </a:solidFill>
                <a:latin typeface="Corbel"/>
                <a:cs typeface="Corbel"/>
              </a:rPr>
              <a:t>were </a:t>
            </a:r>
            <a:r>
              <a:rPr lang="en-US" sz="3500" dirty="0">
                <a:solidFill>
                  <a:srgbClr val="000000"/>
                </a:solidFill>
                <a:latin typeface="Corbel"/>
                <a:cs typeface="Corbel"/>
              </a:rPr>
              <a:t>prepared to pay a premium </a:t>
            </a:r>
            <a:r>
              <a:rPr lang="en-US" sz="3500" dirty="0" smtClean="0">
                <a:solidFill>
                  <a:srgbClr val="000000"/>
                </a:solidFill>
                <a:latin typeface="Corbel"/>
                <a:cs typeface="Corbel"/>
              </a:rPr>
              <a:t>for </a:t>
            </a:r>
            <a:r>
              <a:rPr lang="en-US" sz="3500" dirty="0">
                <a:solidFill>
                  <a:srgbClr val="000000"/>
                </a:solidFill>
                <a:latin typeface="Corbel"/>
                <a:cs typeface="Corbel"/>
              </a:rPr>
              <a:t>this feature. </a:t>
            </a:r>
            <a:endParaRPr lang="en-US" sz="3500" dirty="0" smtClean="0">
              <a:solidFill>
                <a:srgbClr val="000000"/>
              </a:solidFill>
              <a:latin typeface="Corbel"/>
              <a:cs typeface="Corbel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3500" b="1" dirty="0" smtClean="0">
                <a:latin typeface="Corbel"/>
                <a:cs typeface="Corbel"/>
              </a:rPr>
              <a:t>Responsiveness to Branding Varies Considerably</a:t>
            </a:r>
            <a:endParaRPr lang="en-US" sz="3500" b="1" dirty="0">
              <a:latin typeface="Corbel"/>
              <a:cs typeface="Corbel"/>
            </a:endParaRPr>
          </a:p>
          <a:p>
            <a:pPr>
              <a:spcBef>
                <a:spcPts val="600"/>
              </a:spcBef>
            </a:pPr>
            <a:r>
              <a:rPr lang="en-US" sz="3500" dirty="0" smtClean="0">
                <a:latin typeface="Corbel"/>
                <a:cs typeface="Corbel"/>
              </a:rPr>
              <a:t>The trade-offs smokers made varied across preference segments</a:t>
            </a:r>
          </a:p>
          <a:p>
            <a:pPr lvl="1">
              <a:spcBef>
                <a:spcPts val="600"/>
              </a:spcBef>
            </a:pPr>
            <a:r>
              <a:rPr lang="en-US" sz="3100" dirty="0" smtClean="0">
                <a:latin typeface="Corbel"/>
                <a:cs typeface="Corbel"/>
              </a:rPr>
              <a:t>Lighter smokers and those who </a:t>
            </a:r>
            <a:r>
              <a:rPr lang="en-US" sz="3100" b="1" dirty="0" smtClean="0">
                <a:latin typeface="Corbel"/>
                <a:cs typeface="Corbel"/>
              </a:rPr>
              <a:t>had not</a:t>
            </a:r>
            <a:r>
              <a:rPr lang="en-US" sz="3100" dirty="0" smtClean="0">
                <a:latin typeface="Corbel"/>
                <a:cs typeface="Corbel"/>
              </a:rPr>
              <a:t> made a recent quit attempt were willing to pay more to retain brand elements.</a:t>
            </a:r>
          </a:p>
          <a:p>
            <a:pPr>
              <a:spcBef>
                <a:spcPts val="600"/>
              </a:spcBef>
            </a:pPr>
            <a:r>
              <a:rPr lang="en-US" sz="3500" dirty="0" smtClean="0">
                <a:latin typeface="Corbel"/>
                <a:cs typeface="Corbel"/>
              </a:rPr>
              <a:t>Heavier smokers were less responsive, but nonetheless willing to pay $.73 to obtain a branded pack with their preferred warning image.</a:t>
            </a:r>
          </a:p>
          <a:p>
            <a:r>
              <a:rPr lang="en-US" sz="3500" dirty="0" smtClean="0">
                <a:latin typeface="Corbel"/>
                <a:cs typeface="Corbel"/>
              </a:rPr>
              <a:t>Preference for the warning image also varied, highlighting the need for more diverse images to reach varied smoker sub-groups</a:t>
            </a:r>
          </a:p>
          <a:p>
            <a:pPr marL="0" indent="0">
              <a:buNone/>
            </a:pPr>
            <a:r>
              <a:rPr lang="en-NZ" sz="3500" b="1" dirty="0" smtClean="0">
                <a:latin typeface="Corbel"/>
                <a:cs typeface="Corbel"/>
              </a:rPr>
              <a:t>Limitations</a:t>
            </a:r>
          </a:p>
          <a:p>
            <a:r>
              <a:rPr lang="en-NZ" sz="3500" dirty="0" smtClean="0">
                <a:latin typeface="Corbel"/>
                <a:cs typeface="Corbel"/>
              </a:rPr>
              <a:t>We tested choice patterns rather than actual behaviour. Our sample under-represented Māori and Pacific participants, though this is likely to have under-estimated the effects reported.</a:t>
            </a:r>
          </a:p>
          <a:p>
            <a:pPr marL="0" indent="0">
              <a:buNone/>
            </a:pPr>
            <a:r>
              <a:rPr lang="en-NZ" sz="3500" b="1" dirty="0" smtClean="0">
                <a:latin typeface="Corbel"/>
                <a:cs typeface="Corbel"/>
              </a:rPr>
              <a:t>Implications</a:t>
            </a:r>
          </a:p>
          <a:p>
            <a:r>
              <a:rPr lang="en-NZ" sz="3500" dirty="0" smtClean="0">
                <a:latin typeface="Corbel"/>
                <a:cs typeface="Corbel"/>
              </a:rPr>
              <a:t>As the </a:t>
            </a:r>
            <a:r>
              <a:rPr lang="en-NZ" sz="3500" dirty="0">
                <a:latin typeface="Corbel"/>
                <a:cs typeface="Corbel"/>
              </a:rPr>
              <a:t>premium smokers are prepared to pay </a:t>
            </a:r>
            <a:r>
              <a:rPr lang="en-NZ" sz="3500" dirty="0" smtClean="0">
                <a:latin typeface="Corbel"/>
                <a:cs typeface="Corbel"/>
              </a:rPr>
              <a:t>for </a:t>
            </a:r>
            <a:r>
              <a:rPr lang="en-NZ" sz="3500" dirty="0">
                <a:latin typeface="Corbel"/>
                <a:cs typeface="Corbel"/>
              </a:rPr>
              <a:t>a branded pack diminishes as the price </a:t>
            </a:r>
            <a:r>
              <a:rPr lang="en-NZ" sz="3500" dirty="0" smtClean="0">
                <a:latin typeface="Corbel"/>
                <a:cs typeface="Corbel"/>
              </a:rPr>
              <a:t>increases, </a:t>
            </a:r>
            <a:r>
              <a:rPr lang="en-NZ" sz="3500" dirty="0">
                <a:latin typeface="Corbel"/>
                <a:cs typeface="Corbel"/>
              </a:rPr>
              <a:t>excise tax increases should accompany plain packaging.</a:t>
            </a:r>
          </a:p>
          <a:p>
            <a:pPr marL="0" indent="0" algn="just">
              <a:buNone/>
            </a:pPr>
            <a:endParaRPr lang="en-US" i="1" dirty="0" smtClean="0">
              <a:latin typeface="Corbel"/>
              <a:cs typeface="Corbel"/>
            </a:endParaRPr>
          </a:p>
          <a:p>
            <a:pPr lvl="0"/>
            <a:endParaRPr lang="en-US" dirty="0">
              <a:solidFill>
                <a:srgbClr val="000000"/>
              </a:solidFill>
              <a:latin typeface="Corbel"/>
              <a:cs typeface="Corbel"/>
            </a:endParaRPr>
          </a:p>
          <a:p>
            <a:endParaRPr lang="en-US" dirty="0">
              <a:latin typeface="Corbel"/>
              <a:cs typeface="Corbel"/>
            </a:endParaRP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>
          <a:xfrm>
            <a:off x="28763579" y="25086500"/>
            <a:ext cx="14014175" cy="4521141"/>
          </a:xfrm>
        </p:spPr>
        <p:txBody>
          <a:bodyPr>
            <a:normAutofit fontScale="92500"/>
          </a:bodyPr>
          <a:lstStyle/>
          <a:p>
            <a:pPr marL="0" indent="0">
              <a:buClrTx/>
              <a:buNone/>
              <a:tabLst>
                <a:tab pos="284163" algn="l"/>
              </a:tabLst>
            </a:pPr>
            <a:r>
              <a:rPr lang="en-NZ" sz="2600" dirty="0" smtClean="0">
                <a:latin typeface="Corbel"/>
                <a:cs typeface="Corbel"/>
              </a:rPr>
              <a:t>1</a:t>
            </a:r>
            <a:r>
              <a:rPr lang="en-NZ" sz="2600" dirty="0">
                <a:latin typeface="Corbel"/>
                <a:cs typeface="Corbel"/>
              </a:rPr>
              <a:t>	Gendall P, Eckert C, Hoek J, Farley T, Louviere J, Wilson N, et al. Estimating the ‘consumer surplus’ for branded versus standardised tobacco packaging. </a:t>
            </a:r>
            <a:r>
              <a:rPr lang="en-NZ" sz="2600" dirty="0" err="1" smtClean="0">
                <a:latin typeface="Corbel"/>
                <a:cs typeface="Corbel"/>
              </a:rPr>
              <a:t>Tob</a:t>
            </a:r>
            <a:r>
              <a:rPr lang="en-NZ" sz="2600" dirty="0" smtClean="0">
                <a:latin typeface="Corbel"/>
                <a:cs typeface="Corbel"/>
              </a:rPr>
              <a:t> Cont. </a:t>
            </a:r>
            <a:r>
              <a:rPr lang="en-NZ" sz="2600" dirty="0">
                <a:latin typeface="Corbel"/>
                <a:cs typeface="Corbel"/>
              </a:rPr>
              <a:t>2015. doi:10.1136/tobaccocontrol-2015-052488</a:t>
            </a:r>
          </a:p>
          <a:p>
            <a:pPr marL="0" indent="0">
              <a:buClrTx/>
              <a:buNone/>
              <a:tabLst>
                <a:tab pos="284163" algn="l"/>
              </a:tabLst>
            </a:pPr>
            <a:r>
              <a:rPr lang="en-NZ" sz="2600" dirty="0">
                <a:latin typeface="Corbel"/>
                <a:cs typeface="Corbel"/>
              </a:rPr>
              <a:t>2	Hoek J, Gendall P, Gifford H, </a:t>
            </a:r>
            <a:r>
              <a:rPr lang="en-NZ" sz="2600" dirty="0" err="1">
                <a:latin typeface="Corbel"/>
                <a:cs typeface="Corbel"/>
              </a:rPr>
              <a:t>Pirikahu</a:t>
            </a:r>
            <a:r>
              <a:rPr lang="en-NZ" sz="2600" dirty="0">
                <a:latin typeface="Corbel"/>
                <a:cs typeface="Corbel"/>
              </a:rPr>
              <a:t> G, McCool J, </a:t>
            </a:r>
            <a:r>
              <a:rPr lang="en-NZ" sz="2600" dirty="0" err="1">
                <a:latin typeface="Corbel"/>
                <a:cs typeface="Corbel"/>
              </a:rPr>
              <a:t>Pene</a:t>
            </a:r>
            <a:r>
              <a:rPr lang="en-NZ" sz="2600" dirty="0">
                <a:latin typeface="Corbel"/>
                <a:cs typeface="Corbel"/>
              </a:rPr>
              <a:t> G, et al. Tobacco branding, plain packaging, pictorial warnings, and symbolic consumption. </a:t>
            </a:r>
            <a:r>
              <a:rPr lang="en-NZ" sz="2600" dirty="0" err="1" smtClean="0">
                <a:latin typeface="Corbel"/>
                <a:cs typeface="Corbel"/>
              </a:rPr>
              <a:t>Qual</a:t>
            </a:r>
            <a:r>
              <a:rPr lang="en-NZ" sz="2600" dirty="0" smtClean="0">
                <a:latin typeface="Corbel"/>
                <a:cs typeface="Corbel"/>
              </a:rPr>
              <a:t> </a:t>
            </a:r>
            <a:r>
              <a:rPr lang="en-NZ" sz="2600" dirty="0" err="1" smtClean="0">
                <a:latin typeface="Corbel"/>
                <a:cs typeface="Corbel"/>
              </a:rPr>
              <a:t>Hlth</a:t>
            </a:r>
            <a:r>
              <a:rPr lang="en-NZ" sz="2600" dirty="0" smtClean="0">
                <a:latin typeface="Corbel"/>
                <a:cs typeface="Corbel"/>
              </a:rPr>
              <a:t> Res. </a:t>
            </a:r>
            <a:r>
              <a:rPr lang="en-NZ" sz="2600" dirty="0">
                <a:latin typeface="Corbel"/>
                <a:cs typeface="Corbel"/>
              </a:rPr>
              <a:t>2012; 22: 630-39.</a:t>
            </a:r>
          </a:p>
          <a:p>
            <a:pPr marL="0" indent="0">
              <a:buClrTx/>
              <a:buNone/>
              <a:tabLst>
                <a:tab pos="284163" algn="l"/>
              </a:tabLst>
            </a:pPr>
            <a:r>
              <a:rPr lang="en-NZ" sz="2600" dirty="0">
                <a:latin typeface="Corbel"/>
                <a:cs typeface="Corbel"/>
              </a:rPr>
              <a:t>3	Carter S. The Australian cigarette brand as product, person, and symbol. </a:t>
            </a:r>
            <a:r>
              <a:rPr lang="en-NZ" sz="2600" dirty="0" err="1" smtClean="0">
                <a:latin typeface="Corbel"/>
                <a:cs typeface="Corbel"/>
              </a:rPr>
              <a:t>Tob</a:t>
            </a:r>
            <a:r>
              <a:rPr lang="en-NZ" sz="2600" dirty="0" smtClean="0">
                <a:latin typeface="Corbel"/>
                <a:cs typeface="Corbel"/>
              </a:rPr>
              <a:t> Cont. </a:t>
            </a:r>
            <a:r>
              <a:rPr lang="en-NZ" sz="2600" dirty="0">
                <a:latin typeface="Corbel"/>
                <a:cs typeface="Corbel"/>
              </a:rPr>
              <a:t>2003; 12: 79-86.</a:t>
            </a:r>
          </a:p>
          <a:p>
            <a:pPr marL="0" indent="0">
              <a:buClrTx/>
              <a:buNone/>
              <a:tabLst>
                <a:tab pos="284163" algn="l"/>
              </a:tabLst>
            </a:pPr>
            <a:r>
              <a:rPr lang="en-NZ" sz="2600" dirty="0">
                <a:latin typeface="Corbel"/>
                <a:cs typeface="Corbel"/>
              </a:rPr>
              <a:t>4	</a:t>
            </a:r>
            <a:r>
              <a:rPr lang="en-NZ" sz="2600" dirty="0" err="1">
                <a:latin typeface="Corbel"/>
                <a:cs typeface="Corbel"/>
              </a:rPr>
              <a:t>Rousu</a:t>
            </a:r>
            <a:r>
              <a:rPr lang="en-NZ" sz="2600" dirty="0">
                <a:latin typeface="Corbel"/>
                <a:cs typeface="Corbel"/>
              </a:rPr>
              <a:t> MC, Thrasher JF. Demand reduction from plain and pictorial cigarette warning labels: evidence from experimental auctions. </a:t>
            </a:r>
            <a:r>
              <a:rPr lang="en-NZ" sz="2600" dirty="0" err="1" smtClean="0">
                <a:latin typeface="Corbel"/>
                <a:cs typeface="Corbel"/>
              </a:rPr>
              <a:t>Appl</a:t>
            </a:r>
            <a:r>
              <a:rPr lang="en-NZ" sz="2600" dirty="0" smtClean="0">
                <a:latin typeface="Corbel"/>
                <a:cs typeface="Corbel"/>
              </a:rPr>
              <a:t> </a:t>
            </a:r>
            <a:r>
              <a:rPr lang="en-NZ" sz="2600" dirty="0" err="1" smtClean="0">
                <a:latin typeface="Corbel"/>
                <a:cs typeface="Corbel"/>
              </a:rPr>
              <a:t>Ec</a:t>
            </a:r>
            <a:r>
              <a:rPr lang="en-NZ" sz="2600" dirty="0" smtClean="0">
                <a:latin typeface="Corbel"/>
                <a:cs typeface="Corbel"/>
              </a:rPr>
              <a:t> </a:t>
            </a:r>
            <a:r>
              <a:rPr lang="en-NZ" sz="2600" dirty="0" err="1" smtClean="0">
                <a:latin typeface="Corbel"/>
                <a:cs typeface="Corbel"/>
              </a:rPr>
              <a:t>Persp</a:t>
            </a:r>
            <a:r>
              <a:rPr lang="en-NZ" sz="2600" dirty="0" smtClean="0">
                <a:latin typeface="Corbel"/>
                <a:cs typeface="Corbel"/>
              </a:rPr>
              <a:t> &amp; Pol. </a:t>
            </a:r>
            <a:r>
              <a:rPr lang="en-NZ" sz="2600" dirty="0">
                <a:latin typeface="Corbel"/>
                <a:cs typeface="Corbel"/>
              </a:rPr>
              <a:t>2013; 35: 171-84.</a:t>
            </a:r>
          </a:p>
          <a:p>
            <a:pPr marL="0" indent="0">
              <a:buClrTx/>
              <a:buNone/>
              <a:tabLst>
                <a:tab pos="284163" algn="l"/>
              </a:tabLst>
            </a:pPr>
            <a:r>
              <a:rPr lang="en-NZ" sz="2600" dirty="0">
                <a:latin typeface="Corbel"/>
                <a:cs typeface="Corbel"/>
              </a:rPr>
              <a:t>5	Thrasher J, </a:t>
            </a:r>
            <a:r>
              <a:rPr lang="en-NZ" sz="2600" dirty="0" err="1">
                <a:latin typeface="Corbel"/>
                <a:cs typeface="Corbel"/>
              </a:rPr>
              <a:t>Rousu</a:t>
            </a:r>
            <a:r>
              <a:rPr lang="en-NZ" sz="2600" dirty="0">
                <a:latin typeface="Corbel"/>
                <a:cs typeface="Corbel"/>
              </a:rPr>
              <a:t> M, Hammond D, Navarro A, Corrigan JR. Estimating the impact of pictorial health warnings and “plain” cigarette packaging: evidence from experimental auctions among adult smokers in the United States. </a:t>
            </a:r>
            <a:r>
              <a:rPr lang="en-NZ" sz="2600" dirty="0" err="1" smtClean="0">
                <a:latin typeface="Corbel"/>
                <a:cs typeface="Corbel"/>
              </a:rPr>
              <a:t>Hlth</a:t>
            </a:r>
            <a:r>
              <a:rPr lang="en-NZ" sz="2600" dirty="0" smtClean="0">
                <a:latin typeface="Corbel"/>
                <a:cs typeface="Corbel"/>
              </a:rPr>
              <a:t> Pol. </a:t>
            </a:r>
            <a:r>
              <a:rPr lang="en-NZ" sz="2600" dirty="0">
                <a:latin typeface="Corbel"/>
                <a:cs typeface="Corbel"/>
              </a:rPr>
              <a:t>2011; 102: 41-48.</a:t>
            </a:r>
          </a:p>
          <a:p>
            <a:pPr marL="0" indent="0">
              <a:buClrTx/>
              <a:buNone/>
            </a:pPr>
            <a:endParaRPr lang="en-NZ" sz="2600" dirty="0">
              <a:latin typeface="Corbel"/>
              <a:cs typeface="Corbel"/>
            </a:endParaRPr>
          </a:p>
          <a:p>
            <a:pPr marL="0" indent="0">
              <a:buClrTx/>
              <a:buNone/>
            </a:pPr>
            <a:endParaRPr lang="en-NZ" sz="2600" dirty="0" smtClean="0">
              <a:latin typeface="Corbel"/>
              <a:cs typeface="Corbel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/>
          <a:srcRect r="36946"/>
          <a:stretch/>
        </p:blipFill>
        <p:spPr>
          <a:xfrm>
            <a:off x="28411506" y="867344"/>
            <a:ext cx="12326797" cy="2247073"/>
          </a:xfrm>
          <a:prstGeom prst="rect">
            <a:avLst/>
          </a:prstGeom>
        </p:spPr>
      </p:pic>
      <p:sp>
        <p:nvSpPr>
          <p:cNvPr id="27" name="Text Placeholder 8"/>
          <p:cNvSpPr txBox="1">
            <a:spLocks/>
          </p:cNvSpPr>
          <p:nvPr/>
        </p:nvSpPr>
        <p:spPr>
          <a:xfrm>
            <a:off x="28763580" y="5669280"/>
            <a:ext cx="14014175" cy="121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rgbClr val="FF0000"/>
                </a:solidFill>
                <a:latin typeface="Corbel"/>
                <a:ea typeface="+mn-ea"/>
                <a:cs typeface="Corbel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FF"/>
                </a:solidFill>
              </a:rPr>
              <a:t>Discussion and Conclusions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8" name="Text Placeholder 8"/>
          <p:cNvSpPr txBox="1">
            <a:spLocks/>
          </p:cNvSpPr>
          <p:nvPr/>
        </p:nvSpPr>
        <p:spPr>
          <a:xfrm>
            <a:off x="1136869" y="5669280"/>
            <a:ext cx="12801600" cy="121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rgbClr val="FF0000"/>
                </a:solidFill>
                <a:latin typeface="Corbel"/>
                <a:ea typeface="+mn-ea"/>
                <a:cs typeface="Corbel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bg1"/>
                </a:solidFill>
              </a:rPr>
              <a:t>Overview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9" name="Text Placeholder 8"/>
          <p:cNvSpPr txBox="1">
            <a:spLocks/>
          </p:cNvSpPr>
          <p:nvPr/>
        </p:nvSpPr>
        <p:spPr>
          <a:xfrm>
            <a:off x="1136869" y="10205033"/>
            <a:ext cx="12801600" cy="121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rgbClr val="FF0000"/>
                </a:solidFill>
                <a:latin typeface="Corbel"/>
                <a:ea typeface="+mn-ea"/>
                <a:cs typeface="Corbel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FF"/>
                </a:solidFill>
              </a:rPr>
              <a:t>Background Research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2" name="Text Placeholder 8"/>
          <p:cNvSpPr txBox="1">
            <a:spLocks/>
          </p:cNvSpPr>
          <p:nvPr/>
        </p:nvSpPr>
        <p:spPr>
          <a:xfrm>
            <a:off x="28763579" y="23573012"/>
            <a:ext cx="14014176" cy="121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rgbClr val="FF0000"/>
                </a:solidFill>
                <a:latin typeface="Corbel"/>
                <a:ea typeface="+mn-ea"/>
                <a:cs typeface="Corbel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FF"/>
                </a:solidFill>
              </a:rPr>
              <a:t>References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3" name="Text Placeholder 8"/>
          <p:cNvSpPr txBox="1">
            <a:spLocks/>
          </p:cNvSpPr>
          <p:nvPr/>
        </p:nvSpPr>
        <p:spPr>
          <a:xfrm>
            <a:off x="1136869" y="22694083"/>
            <a:ext cx="12801600" cy="121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rgbClr val="FF0000"/>
                </a:solidFill>
                <a:latin typeface="Corbel"/>
                <a:ea typeface="+mn-ea"/>
                <a:cs typeface="Corbel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bg1"/>
                </a:solidFill>
              </a:rPr>
              <a:t>Research Question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27"/>
          </p:nvPr>
        </p:nvSpPr>
        <p:spPr>
          <a:xfrm>
            <a:off x="1136869" y="27833262"/>
            <a:ext cx="12801600" cy="4418388"/>
          </a:xfr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>
                <a:latin typeface="Corbel"/>
                <a:cs typeface="Corbel"/>
              </a:rPr>
              <a:t>Sample: </a:t>
            </a:r>
            <a:r>
              <a:rPr lang="en-US" dirty="0" smtClean="0">
                <a:latin typeface="Corbel"/>
                <a:cs typeface="Corbel"/>
              </a:rPr>
              <a:t>311 participants obtained from an internet panel provider. </a:t>
            </a:r>
            <a:r>
              <a:rPr lang="en-US" dirty="0">
                <a:latin typeface="Corbel"/>
                <a:cs typeface="Corbel"/>
              </a:rPr>
              <a:t>Quotas </a:t>
            </a:r>
            <a:r>
              <a:rPr lang="en-US" dirty="0" smtClean="0">
                <a:latin typeface="Corbel"/>
                <a:cs typeface="Corbel"/>
              </a:rPr>
              <a:t>ensured adequate </a:t>
            </a:r>
            <a:r>
              <a:rPr lang="en-US" dirty="0">
                <a:latin typeface="Corbel"/>
                <a:cs typeface="Corbel"/>
              </a:rPr>
              <a:t>processing </a:t>
            </a:r>
            <a:r>
              <a:rPr lang="en-US" dirty="0" smtClean="0">
                <a:latin typeface="Corbel"/>
                <a:cs typeface="Corbel"/>
              </a:rPr>
              <a:t>samples and the data </a:t>
            </a:r>
            <a:r>
              <a:rPr lang="en-US" dirty="0">
                <a:latin typeface="Corbel"/>
                <a:cs typeface="Corbel"/>
              </a:rPr>
              <a:t>were weighted to reflect the New Zealand smoking population.</a:t>
            </a:r>
          </a:p>
          <a:p>
            <a:pPr marL="0" indent="0" algn="just">
              <a:buNone/>
            </a:pPr>
            <a:r>
              <a:rPr lang="en-US" b="1" dirty="0" smtClean="0">
                <a:latin typeface="Corbel"/>
                <a:cs typeface="Corbel"/>
              </a:rPr>
              <a:t>Design: </a:t>
            </a:r>
            <a:r>
              <a:rPr lang="en-US" dirty="0" smtClean="0">
                <a:latin typeface="Corbel"/>
                <a:cs typeface="Corbel"/>
              </a:rPr>
              <a:t>A two phase study comprising:</a:t>
            </a:r>
          </a:p>
          <a:p>
            <a:pPr algn="just"/>
            <a:r>
              <a:rPr lang="en-US" dirty="0" smtClean="0">
                <a:latin typeface="Corbel"/>
                <a:cs typeface="Corbel"/>
              </a:rPr>
              <a:t>A choice experiment that estimated attribute trade-offs.</a:t>
            </a:r>
          </a:p>
          <a:p>
            <a:pPr algn="just"/>
            <a:r>
              <a:rPr lang="en-US" dirty="0" smtClean="0">
                <a:latin typeface="Corbel"/>
                <a:cs typeface="Corbel"/>
              </a:rPr>
              <a:t>A probability experiment that estimated willingness to pay for different pack options at varied price levels. </a:t>
            </a:r>
          </a:p>
        </p:txBody>
      </p:sp>
      <p:pic>
        <p:nvPicPr>
          <p:cNvPr id="42" name="Picture 41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0608" y="7256949"/>
            <a:ext cx="6155098" cy="5544651"/>
          </a:xfrm>
          <a:prstGeom prst="rect">
            <a:avLst/>
          </a:prstGeom>
        </p:spPr>
      </p:pic>
      <p:grpSp>
        <p:nvGrpSpPr>
          <p:cNvPr id="43" name="Group 42"/>
          <p:cNvGrpSpPr/>
          <p:nvPr/>
        </p:nvGrpSpPr>
        <p:grpSpPr>
          <a:xfrm>
            <a:off x="14887263" y="5669280"/>
            <a:ext cx="12838442" cy="1219200"/>
            <a:chOff x="4435406" y="47607"/>
            <a:chExt cx="3887210" cy="1544994"/>
          </a:xfrm>
        </p:grpSpPr>
        <p:sp>
          <p:nvSpPr>
            <p:cNvPr id="44" name="Rectangle 43"/>
            <p:cNvSpPr/>
            <p:nvPr/>
          </p:nvSpPr>
          <p:spPr>
            <a:xfrm>
              <a:off x="4435406" y="47607"/>
              <a:ext cx="3887210" cy="154499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1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4435406" y="47607"/>
              <a:ext cx="3887210" cy="154499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5816" tIns="174752" rIns="305816" bIns="174752" numCol="1" spcCol="1270" anchor="ctr" anchorCtr="0">
              <a:noAutofit/>
            </a:bodyPr>
            <a:lstStyle/>
            <a:p>
              <a:pPr lvl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300" b="1" kern="1200" dirty="0" smtClean="0">
                  <a:solidFill>
                    <a:srgbClr val="FF0000"/>
                  </a:solidFill>
                  <a:latin typeface="Corbel"/>
                  <a:cs typeface="Corbel"/>
                </a:rPr>
                <a:t>STUDY ONE: Willingness to Pay</a:t>
              </a:r>
              <a:endParaRPr lang="en-US" sz="4300" kern="1200" dirty="0">
                <a:solidFill>
                  <a:srgbClr val="FF0000"/>
                </a:solidFill>
                <a:latin typeface="Corbel"/>
                <a:cs typeface="Corbel"/>
              </a:endParaRPr>
            </a:p>
          </p:txBody>
        </p:sp>
      </p:grpSp>
      <p:sp>
        <p:nvSpPr>
          <p:cNvPr id="24" name="Content Placeholder 23"/>
          <p:cNvSpPr>
            <a:spLocks noGrp="1"/>
          </p:cNvSpPr>
          <p:nvPr>
            <p:ph sz="quarter" idx="30"/>
          </p:nvPr>
        </p:nvSpPr>
        <p:spPr>
          <a:xfrm>
            <a:off x="14887263" y="20616465"/>
            <a:ext cx="6419221" cy="3296818"/>
          </a:xfrm>
          <a:solidFill>
            <a:schemeClr val="bg2"/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Corbel"/>
                <a:cs typeface="Corbel"/>
              </a:rPr>
              <a:t>The choice experiment:</a:t>
            </a:r>
          </a:p>
          <a:p>
            <a:r>
              <a:rPr lang="en-US" dirty="0" smtClean="0">
                <a:latin typeface="Corbel"/>
                <a:cs typeface="Corbel"/>
              </a:rPr>
              <a:t>Tested different brand, price and warning combinations, and </a:t>
            </a:r>
          </a:p>
          <a:p>
            <a:r>
              <a:rPr lang="en-US" dirty="0" smtClean="0">
                <a:latin typeface="Corbel"/>
                <a:cs typeface="Corbel"/>
              </a:rPr>
              <a:t>Estimated the trade-offs smokers made between these attributes. </a:t>
            </a:r>
            <a:endParaRPr lang="en-US" i="1" dirty="0" smtClean="0">
              <a:latin typeface="Corbel"/>
              <a:cs typeface="Corbel"/>
            </a:endParaRPr>
          </a:p>
        </p:txBody>
      </p:sp>
      <p:sp>
        <p:nvSpPr>
          <p:cNvPr id="50" name="Content Placeholder 23"/>
          <p:cNvSpPr>
            <a:spLocks noGrp="1"/>
          </p:cNvSpPr>
          <p:nvPr>
            <p:ph sz="quarter" idx="30"/>
          </p:nvPr>
        </p:nvSpPr>
        <p:spPr>
          <a:xfrm>
            <a:off x="14887263" y="7213378"/>
            <a:ext cx="6419221" cy="5340572"/>
          </a:xfrm>
          <a:solidFill>
            <a:schemeClr val="bg2"/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Corbel"/>
                <a:cs typeface="Corbel"/>
              </a:rPr>
              <a:t>We used a purchase probability scale, similar to the 11-point </a:t>
            </a:r>
            <a:r>
              <a:rPr lang="en-US" dirty="0" err="1" smtClean="0">
                <a:latin typeface="Corbel"/>
                <a:cs typeface="Corbel"/>
              </a:rPr>
              <a:t>Juster</a:t>
            </a:r>
            <a:r>
              <a:rPr lang="en-US" dirty="0" smtClean="0">
                <a:latin typeface="Corbel"/>
                <a:cs typeface="Corbel"/>
              </a:rPr>
              <a:t> scale, to test demand at four different price points:</a:t>
            </a:r>
          </a:p>
          <a:p>
            <a:pPr algn="just"/>
            <a:r>
              <a:rPr lang="en-US" dirty="0" smtClean="0">
                <a:latin typeface="Corbel"/>
                <a:cs typeface="Corbel"/>
              </a:rPr>
              <a:t>$14.40</a:t>
            </a:r>
          </a:p>
          <a:p>
            <a:pPr algn="just"/>
            <a:r>
              <a:rPr lang="en-US" dirty="0" smtClean="0">
                <a:latin typeface="Corbel"/>
                <a:cs typeface="Corbel"/>
              </a:rPr>
              <a:t>$16.00</a:t>
            </a:r>
          </a:p>
          <a:p>
            <a:pPr algn="just"/>
            <a:r>
              <a:rPr lang="en-US" dirty="0" smtClean="0">
                <a:latin typeface="Corbel"/>
                <a:cs typeface="Corbel"/>
              </a:rPr>
              <a:t>$17.60</a:t>
            </a:r>
          </a:p>
          <a:p>
            <a:pPr algn="just"/>
            <a:r>
              <a:rPr lang="en-US" dirty="0" smtClean="0">
                <a:latin typeface="Corbel"/>
                <a:cs typeface="Corbel"/>
              </a:rPr>
              <a:t>$19.20 </a:t>
            </a:r>
          </a:p>
        </p:txBody>
      </p:sp>
      <p:pic>
        <p:nvPicPr>
          <p:cNvPr id="35" name="Picture 34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3843" y="13019314"/>
            <a:ext cx="5968627" cy="589279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7485" y="376083"/>
            <a:ext cx="257175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3911" y="376083"/>
            <a:ext cx="1653845" cy="273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3"/>
          <p:cNvPicPr/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29"/>
          <a:stretch/>
        </p:blipFill>
        <p:spPr>
          <a:xfrm>
            <a:off x="21826213" y="20563411"/>
            <a:ext cx="5968627" cy="3892172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14887264" y="19153711"/>
            <a:ext cx="12838442" cy="1219200"/>
            <a:chOff x="4435406" y="47607"/>
            <a:chExt cx="3887210" cy="1544994"/>
          </a:xfrm>
        </p:grpSpPr>
        <p:sp>
          <p:nvSpPr>
            <p:cNvPr id="37" name="Rectangle 36"/>
            <p:cNvSpPr/>
            <p:nvPr/>
          </p:nvSpPr>
          <p:spPr>
            <a:xfrm>
              <a:off x="4435406" y="47607"/>
              <a:ext cx="3887210" cy="154499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1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4435406" y="47607"/>
              <a:ext cx="3887210" cy="154499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5816" tIns="174752" rIns="305816" bIns="174752" numCol="1" spcCol="1270" anchor="ctr" anchorCtr="0">
              <a:noAutofit/>
            </a:bodyPr>
            <a:lstStyle/>
            <a:p>
              <a:pPr lvl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300" b="1" kern="1200" dirty="0" smtClean="0">
                  <a:solidFill>
                    <a:srgbClr val="FF0000"/>
                  </a:solidFill>
                  <a:latin typeface="Corbel"/>
                  <a:cs typeface="Corbel"/>
                </a:rPr>
                <a:t>STUDY TWO: Choice Experiment</a:t>
              </a:r>
              <a:endParaRPr lang="en-US" sz="4300" kern="1200" dirty="0">
                <a:solidFill>
                  <a:srgbClr val="FF0000"/>
                </a:solidFill>
                <a:latin typeface="Corbel"/>
                <a:cs typeface="Corbel"/>
              </a:endParaRPr>
            </a:p>
          </p:txBody>
        </p:sp>
      </p:grpSp>
      <p:sp>
        <p:nvSpPr>
          <p:cNvPr id="40" name="Content Placeholder 23"/>
          <p:cNvSpPr>
            <a:spLocks noGrp="1"/>
          </p:cNvSpPr>
          <p:nvPr>
            <p:ph sz="quarter" idx="30"/>
          </p:nvPr>
        </p:nvSpPr>
        <p:spPr>
          <a:xfrm>
            <a:off x="14887263" y="24585567"/>
            <a:ext cx="12745207" cy="2934925"/>
          </a:xfrm>
          <a:solidFill>
            <a:schemeClr val="bg2"/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txBody>
          <a:bodyPr>
            <a:normAutofit lnSpcReduction="10000"/>
          </a:bodyPr>
          <a:lstStyle/>
          <a:p>
            <a:pPr lvl="0">
              <a:buClr>
                <a:prstClr val="white">
                  <a:lumMod val="65000"/>
                </a:prstClr>
              </a:buClr>
            </a:pPr>
            <a:r>
              <a:rPr lang="en-US" dirty="0" smtClean="0">
                <a:solidFill>
                  <a:srgbClr val="000000"/>
                </a:solidFill>
                <a:latin typeface="Corbel"/>
                <a:cs typeface="Corbel"/>
              </a:rPr>
              <a:t>The best model had three preference classes and one scale class (indicating consistent choice patterns). </a:t>
            </a:r>
          </a:p>
          <a:p>
            <a:pPr lvl="0">
              <a:buClr>
                <a:prstClr val="white">
                  <a:lumMod val="65000"/>
                </a:prstClr>
              </a:buClr>
            </a:pPr>
            <a:r>
              <a:rPr lang="en-US" dirty="0" smtClean="0">
                <a:solidFill>
                  <a:srgbClr val="000000"/>
                </a:solidFill>
                <a:latin typeface="Corbel"/>
                <a:cs typeface="Corbel"/>
              </a:rPr>
              <a:t>Each attribute and a brand-warning theme interaction were significant.</a:t>
            </a:r>
          </a:p>
          <a:p>
            <a:pPr lvl="0">
              <a:buClr>
                <a:prstClr val="white">
                  <a:lumMod val="65000"/>
                </a:prstClr>
              </a:buClr>
            </a:pPr>
            <a:r>
              <a:rPr lang="en-US" dirty="0" smtClean="0">
                <a:solidFill>
                  <a:srgbClr val="000000"/>
                </a:solidFill>
                <a:latin typeface="Corbel"/>
                <a:cs typeface="Corbel"/>
              </a:rPr>
              <a:t>The average willingness to pay for a branded pack was 79 cents, though WTP varied by preference class.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479353"/>
              </p:ext>
            </p:extLst>
          </p:nvPr>
        </p:nvGraphicFramePr>
        <p:xfrm>
          <a:off x="14887263" y="27760203"/>
          <a:ext cx="12805803" cy="497776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4623382"/>
                <a:gridCol w="2762250"/>
                <a:gridCol w="2171700"/>
                <a:gridCol w="1543050"/>
                <a:gridCol w="1705421"/>
              </a:tblGrid>
              <a:tr h="589724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Attribute</a:t>
                      </a:r>
                      <a:endParaRPr lang="en-NZ" sz="3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‘Consumer Surplus’ </a:t>
                      </a:r>
                      <a:r>
                        <a:rPr lang="en-NZ" sz="30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Estimates 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30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(cents</a:t>
                      </a: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, NZ currency)</a:t>
                      </a:r>
                      <a:endParaRPr lang="en-NZ" sz="3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442293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25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Whole Sample</a:t>
                      </a:r>
                      <a:endParaRPr lang="en-NZ" sz="25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2500" b="1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Seg</a:t>
                      </a:r>
                      <a:r>
                        <a:rPr lang="en-NZ" sz="2500" b="1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NZ" sz="25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1</a:t>
                      </a:r>
                      <a:endParaRPr lang="en-NZ" sz="25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2500" b="1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Seg</a:t>
                      </a:r>
                      <a:r>
                        <a:rPr lang="en-NZ" sz="2500" b="1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NZ" sz="25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2</a:t>
                      </a:r>
                      <a:endParaRPr lang="en-NZ" sz="25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2500" b="1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Seg</a:t>
                      </a:r>
                      <a:r>
                        <a:rPr lang="en-NZ" sz="2500" b="1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NZ" sz="25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3</a:t>
                      </a:r>
                      <a:endParaRPr lang="en-NZ" sz="25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9724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24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Estimate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24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(95% CI)</a:t>
                      </a:r>
                      <a:endParaRPr lang="en-NZ" sz="24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24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Estimate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24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(95% CI)</a:t>
                      </a:r>
                      <a:endParaRPr lang="en-NZ" sz="24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24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Estimate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24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(95% CI)</a:t>
                      </a:r>
                      <a:endParaRPr lang="en-NZ" sz="24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24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Estimate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24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(95% CI)</a:t>
                      </a:r>
                      <a:endParaRPr lang="en-NZ" sz="24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4333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25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Branded </a:t>
                      </a:r>
                      <a:r>
                        <a:rPr lang="en-NZ" sz="25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cf. plain</a:t>
                      </a:r>
                      <a:endParaRPr lang="en-NZ" sz="25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79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(74-84)</a:t>
                      </a:r>
                      <a:endParaRPr lang="en-NZ" sz="3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174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(145-203)</a:t>
                      </a:r>
                      <a:endParaRPr lang="en-NZ" sz="3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(20-27)</a:t>
                      </a:r>
                      <a:endParaRPr lang="en-NZ" sz="3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NZ" sz="30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143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(96-191)</a:t>
                      </a:r>
                      <a:endParaRPr lang="en-NZ" sz="300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84585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NZ" sz="25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Social warning </a:t>
                      </a:r>
                      <a:r>
                        <a:rPr lang="en-NZ" sz="25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cf. health warning</a:t>
                      </a:r>
                      <a:endParaRPr lang="en-NZ" sz="25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NZ" sz="30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28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(24-32)</a:t>
                      </a:r>
                      <a:endParaRPr lang="en-NZ" sz="300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-93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(-120-(-64))</a:t>
                      </a:r>
                      <a:endParaRPr lang="en-NZ" sz="3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50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(44-57)</a:t>
                      </a:r>
                      <a:endParaRPr lang="en-NZ" sz="3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171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(113-229)</a:t>
                      </a:r>
                      <a:endParaRPr lang="en-NZ" sz="3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84585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NZ" sz="25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Branded </a:t>
                      </a:r>
                      <a:r>
                        <a:rPr lang="en-NZ" sz="25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+ social cf. plain + health</a:t>
                      </a:r>
                      <a:endParaRPr lang="en-NZ" sz="25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108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(83-132)</a:t>
                      </a:r>
                      <a:endParaRPr lang="en-NZ" sz="300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82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(38-126)</a:t>
                      </a:r>
                      <a:endParaRPr lang="en-NZ" sz="3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74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(54-93)</a:t>
                      </a:r>
                      <a:endParaRPr lang="en-NZ" sz="3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314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30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(125-504)</a:t>
                      </a:r>
                      <a:endParaRPr lang="en-NZ" sz="30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" name="Text Placeholder 8"/>
          <p:cNvSpPr txBox="1">
            <a:spLocks/>
          </p:cNvSpPr>
          <p:nvPr/>
        </p:nvSpPr>
        <p:spPr>
          <a:xfrm>
            <a:off x="28763579" y="29590185"/>
            <a:ext cx="14014176" cy="121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rgbClr val="FF0000"/>
                </a:solidFill>
                <a:latin typeface="Corbel"/>
                <a:ea typeface="+mn-ea"/>
                <a:cs typeface="Corbel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FFFFFF"/>
                </a:solidFill>
              </a:rPr>
              <a:t>Contact and COI 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1" name="Content Placeholder 21"/>
          <p:cNvSpPr>
            <a:spLocks noGrp="1"/>
          </p:cNvSpPr>
          <p:nvPr>
            <p:ph sz="quarter" idx="35"/>
          </p:nvPr>
        </p:nvSpPr>
        <p:spPr>
          <a:xfrm>
            <a:off x="28763580" y="30809385"/>
            <a:ext cx="14370874" cy="1856767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3500" dirty="0" smtClean="0">
                <a:latin typeface="Corbel"/>
                <a:cs typeface="Corbel"/>
              </a:rPr>
              <a:t>The authors have no conflicts of interest to declare.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3500" dirty="0" smtClean="0">
                <a:latin typeface="Corbel"/>
                <a:cs typeface="Corbel"/>
              </a:rPr>
              <a:t>For more information, contact Professor Phil Gendall: p</a:t>
            </a:r>
            <a:r>
              <a:rPr lang="en-NZ" sz="3500" b="1" dirty="0" smtClean="0">
                <a:solidFill>
                  <a:srgbClr val="FF0000"/>
                </a:solidFill>
                <a:latin typeface="Corbel"/>
                <a:cs typeface="Corbel"/>
              </a:rPr>
              <a:t>hilip.gendall@otago.ac.nz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NZ" sz="4900" b="1" dirty="0" smtClean="0">
                <a:latin typeface="Corbel"/>
                <a:cs typeface="Corbel"/>
              </a:rPr>
              <a:t>www.aspire202</a:t>
            </a:r>
            <a:r>
              <a:rPr lang="en-NZ" sz="4900" b="1" dirty="0" smtClean="0">
                <a:solidFill>
                  <a:srgbClr val="FF0000"/>
                </a:solidFill>
                <a:latin typeface="Corbel"/>
                <a:cs typeface="Corbel"/>
              </a:rPr>
              <a:t>5</a:t>
            </a:r>
            <a:r>
              <a:rPr lang="en-NZ" sz="4900" b="1" dirty="0" smtClean="0">
                <a:latin typeface="Corbel"/>
                <a:cs typeface="Corbel"/>
              </a:rPr>
              <a:t>.org.nz</a:t>
            </a:r>
            <a:endParaRPr lang="en-AU" sz="4900" b="1" dirty="0">
              <a:latin typeface="Corbel"/>
              <a:cs typeface="Corbel"/>
            </a:endParaRPr>
          </a:p>
          <a:p>
            <a:endParaRPr lang="en-US" sz="2400" dirty="0">
              <a:latin typeface="Corbel"/>
              <a:cs typeface="Corbel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9178568" y="19570275"/>
            <a:ext cx="13230673" cy="3510442"/>
            <a:chOff x="29595082" y="21285453"/>
            <a:chExt cx="10006607" cy="2509347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5082" y="21285453"/>
              <a:ext cx="3264119" cy="2448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32859201" y="22001665"/>
              <a:ext cx="7094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6000" dirty="0" smtClean="0"/>
                <a:t>+</a:t>
              </a:r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03"/>
            <a:stretch/>
          </p:blipFill>
          <p:spPr bwMode="auto">
            <a:xfrm>
              <a:off x="33568649" y="21285453"/>
              <a:ext cx="1916088" cy="2509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TextBox 45"/>
            <p:cNvSpPr txBox="1"/>
            <p:nvPr/>
          </p:nvSpPr>
          <p:spPr>
            <a:xfrm>
              <a:off x="35770667" y="22032294"/>
              <a:ext cx="7094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6000" dirty="0" smtClean="0"/>
                <a:t>=</a:t>
              </a: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82" r="10586"/>
            <a:stretch/>
          </p:blipFill>
          <p:spPr bwMode="auto">
            <a:xfrm>
              <a:off x="36480115" y="21285453"/>
              <a:ext cx="3121574" cy="2448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4001343 (1)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TS104001343 (1).potx</Template>
  <TotalTime>0</TotalTime>
  <Words>808</Words>
  <Application>Microsoft Office PowerPoint</Application>
  <PresentationFormat>Custom</PresentationFormat>
  <Paragraphs>109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TS104001343 (1)</vt:lpstr>
      <vt:lpstr>Impact of standardised packaging relative to a tobacco price increase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2016-01-18T23:04:43Z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TC040013439991</vt:lpwstr>
  </property>
</Properties>
</file>